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311" r:id="rId3"/>
    <p:sldId id="316" r:id="rId4"/>
    <p:sldId id="301" r:id="rId5"/>
    <p:sldId id="302" r:id="rId6"/>
    <p:sldId id="313" r:id="rId7"/>
    <p:sldId id="303" r:id="rId8"/>
    <p:sldId id="304" r:id="rId9"/>
    <p:sldId id="310" r:id="rId10"/>
    <p:sldId id="314" r:id="rId11"/>
    <p:sldId id="260" r:id="rId12"/>
    <p:sldId id="261" r:id="rId13"/>
    <p:sldId id="262" r:id="rId14"/>
    <p:sldId id="263" r:id="rId15"/>
    <p:sldId id="264" r:id="rId16"/>
    <p:sldId id="274" r:id="rId17"/>
    <p:sldId id="275" r:id="rId18"/>
    <p:sldId id="276" r:id="rId19"/>
    <p:sldId id="277" r:id="rId20"/>
    <p:sldId id="279" r:id="rId21"/>
    <p:sldId id="278" r:id="rId22"/>
    <p:sldId id="312" r:id="rId23"/>
    <p:sldId id="292" r:id="rId24"/>
    <p:sldId id="293" r:id="rId25"/>
    <p:sldId id="294" r:id="rId26"/>
    <p:sldId id="295" r:id="rId27"/>
    <p:sldId id="297" r:id="rId28"/>
    <p:sldId id="298" r:id="rId29"/>
    <p:sldId id="299" r:id="rId30"/>
    <p:sldId id="300" r:id="rId31"/>
    <p:sldId id="315" r:id="rId32"/>
    <p:sldId id="317" r:id="rId33"/>
    <p:sldId id="305" r:id="rId34"/>
    <p:sldId id="306" r:id="rId35"/>
    <p:sldId id="307" r:id="rId36"/>
    <p:sldId id="308" r:id="rId37"/>
    <p:sldId id="30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7"/>
    <p:restoredTop sz="89217"/>
  </p:normalViewPr>
  <p:slideViewPr>
    <p:cSldViewPr snapToGrid="0" snapToObjects="1">
      <p:cViewPr varScale="1">
        <p:scale>
          <a:sx n="102" d="100"/>
          <a:sy n="102" d="100"/>
        </p:scale>
        <p:origin x="192"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4BDC4A-A884-F44F-88A3-F5EA626952E3}" type="doc">
      <dgm:prSet loTypeId="urn:microsoft.com/office/officeart/2005/8/layout/hProcess9" loCatId="process" qsTypeId="urn:microsoft.com/office/officeart/2005/8/quickstyle/simple4" qsCatId="simple" csTypeId="urn:microsoft.com/office/officeart/2005/8/colors/accent1_2" csCatId="accent1" phldr="1"/>
      <dgm:spPr/>
      <dgm:t>
        <a:bodyPr/>
        <a:lstStyle/>
        <a:p>
          <a:endParaRPr lang="en-US"/>
        </a:p>
      </dgm:t>
    </dgm:pt>
    <dgm:pt modelId="{6B2E0D02-8EC6-9346-9A40-5B5874CEA5FC}">
      <dgm:prSet/>
      <dgm:spPr/>
      <dgm:t>
        <a:bodyPr/>
        <a:lstStyle/>
        <a:p>
          <a:pPr rtl="0"/>
          <a:r>
            <a:rPr lang="en-US" dirty="0" smtClean="0"/>
            <a:t>Build </a:t>
          </a:r>
          <a:endParaRPr lang="en-US" dirty="0"/>
        </a:p>
      </dgm:t>
    </dgm:pt>
    <dgm:pt modelId="{B46AE4E1-8E75-6F4C-B3D9-F66FDCB6E003}" type="parTrans" cxnId="{DDCC7A8B-EC3F-E042-B557-1580C866978E}">
      <dgm:prSet/>
      <dgm:spPr/>
      <dgm:t>
        <a:bodyPr/>
        <a:lstStyle/>
        <a:p>
          <a:endParaRPr lang="en-US"/>
        </a:p>
      </dgm:t>
    </dgm:pt>
    <dgm:pt modelId="{058D4961-7B16-9A4E-9D16-756BD24E1E24}" type="sibTrans" cxnId="{DDCC7A8B-EC3F-E042-B557-1580C866978E}">
      <dgm:prSet/>
      <dgm:spPr/>
      <dgm:t>
        <a:bodyPr/>
        <a:lstStyle/>
        <a:p>
          <a:endParaRPr lang="en-US"/>
        </a:p>
      </dgm:t>
    </dgm:pt>
    <dgm:pt modelId="{6CBD529D-1E85-B742-84F6-66E21866CD9B}">
      <dgm:prSet/>
      <dgm:spPr/>
      <dgm:t>
        <a:bodyPr/>
        <a:lstStyle/>
        <a:p>
          <a:pPr rtl="0"/>
          <a:r>
            <a:rPr lang="en-US" dirty="0" smtClean="0"/>
            <a:t>Integrate</a:t>
          </a:r>
          <a:endParaRPr lang="en-US" dirty="0"/>
        </a:p>
      </dgm:t>
    </dgm:pt>
    <dgm:pt modelId="{7C803AAE-DB77-0043-893F-42329119B4C4}" type="parTrans" cxnId="{FE47E822-9075-A344-8B56-EB96BF91EF08}">
      <dgm:prSet/>
      <dgm:spPr/>
      <dgm:t>
        <a:bodyPr/>
        <a:lstStyle/>
        <a:p>
          <a:endParaRPr lang="en-US"/>
        </a:p>
      </dgm:t>
    </dgm:pt>
    <dgm:pt modelId="{3AF6B0CF-2F33-B745-A5B2-4365C70C9161}" type="sibTrans" cxnId="{FE47E822-9075-A344-8B56-EB96BF91EF08}">
      <dgm:prSet/>
      <dgm:spPr/>
      <dgm:t>
        <a:bodyPr/>
        <a:lstStyle/>
        <a:p>
          <a:endParaRPr lang="en-US"/>
        </a:p>
      </dgm:t>
    </dgm:pt>
    <dgm:pt modelId="{95D3775A-2335-2742-AD1B-EDCEB62A951B}">
      <dgm:prSet/>
      <dgm:spPr/>
      <dgm:t>
        <a:bodyPr/>
        <a:lstStyle/>
        <a:p>
          <a:pPr rtl="0"/>
          <a:r>
            <a:rPr lang="en-US" dirty="0" smtClean="0"/>
            <a:t>Deploy</a:t>
          </a:r>
          <a:endParaRPr lang="en-US" dirty="0"/>
        </a:p>
      </dgm:t>
    </dgm:pt>
    <dgm:pt modelId="{B8D6C9CD-3CD0-294E-8456-519D3DB9F356}" type="parTrans" cxnId="{D8CD4FDD-179A-AC4C-BD81-431163D97F4E}">
      <dgm:prSet/>
      <dgm:spPr/>
      <dgm:t>
        <a:bodyPr/>
        <a:lstStyle/>
        <a:p>
          <a:endParaRPr lang="en-US"/>
        </a:p>
      </dgm:t>
    </dgm:pt>
    <dgm:pt modelId="{9864C368-AC9D-6442-B07B-72D79D83BE96}" type="sibTrans" cxnId="{D8CD4FDD-179A-AC4C-BD81-431163D97F4E}">
      <dgm:prSet/>
      <dgm:spPr/>
      <dgm:t>
        <a:bodyPr/>
        <a:lstStyle/>
        <a:p>
          <a:endParaRPr lang="en-US"/>
        </a:p>
      </dgm:t>
    </dgm:pt>
    <dgm:pt modelId="{859667ED-05D3-C647-BC99-7D39E05AF901}">
      <dgm:prSet/>
      <dgm:spPr/>
      <dgm:t>
        <a:bodyPr/>
        <a:lstStyle/>
        <a:p>
          <a:pPr rtl="0"/>
          <a:r>
            <a:rPr lang="en-US" dirty="0" smtClean="0"/>
            <a:t>Each service </a:t>
          </a:r>
          <a:r>
            <a:rPr lang="en-US" dirty="0" smtClean="0"/>
            <a:t>locally</a:t>
          </a:r>
          <a:endParaRPr lang="en-US" dirty="0"/>
        </a:p>
      </dgm:t>
    </dgm:pt>
    <dgm:pt modelId="{3281E2DE-9D7E-0E4C-A87A-CBC516D860CE}" type="parTrans" cxnId="{21270DAC-0A2C-FD48-A72A-5593952C449B}">
      <dgm:prSet/>
      <dgm:spPr/>
      <dgm:t>
        <a:bodyPr/>
        <a:lstStyle/>
        <a:p>
          <a:endParaRPr lang="en-US"/>
        </a:p>
      </dgm:t>
    </dgm:pt>
    <dgm:pt modelId="{1F640D6C-7733-C042-95F5-A372E3D35D33}" type="sibTrans" cxnId="{21270DAC-0A2C-FD48-A72A-5593952C449B}">
      <dgm:prSet/>
      <dgm:spPr/>
      <dgm:t>
        <a:bodyPr/>
        <a:lstStyle/>
        <a:p>
          <a:endParaRPr lang="en-US"/>
        </a:p>
      </dgm:t>
    </dgm:pt>
    <dgm:pt modelId="{1D6B96FE-834B-CA4B-A52C-5EABC7659D25}">
      <dgm:prSet/>
      <dgm:spPr/>
      <dgm:t>
        <a:bodyPr/>
        <a:lstStyle/>
        <a:p>
          <a:pPr rtl="0"/>
          <a:endParaRPr lang="en-US" dirty="0"/>
        </a:p>
      </dgm:t>
    </dgm:pt>
    <dgm:pt modelId="{EA8E3B6D-F43B-AD49-85C4-F3EDF87BC242}" type="parTrans" cxnId="{DD8AA03E-ADFD-DE41-ABBB-F2515A397B92}">
      <dgm:prSet/>
      <dgm:spPr/>
      <dgm:t>
        <a:bodyPr/>
        <a:lstStyle/>
        <a:p>
          <a:endParaRPr lang="en-US"/>
        </a:p>
      </dgm:t>
    </dgm:pt>
    <dgm:pt modelId="{933062C3-105D-E24F-9D06-76F5F5D0F557}" type="sibTrans" cxnId="{DD8AA03E-ADFD-DE41-ABBB-F2515A397B92}">
      <dgm:prSet/>
      <dgm:spPr/>
      <dgm:t>
        <a:bodyPr/>
        <a:lstStyle/>
        <a:p>
          <a:endParaRPr lang="en-US"/>
        </a:p>
      </dgm:t>
    </dgm:pt>
    <dgm:pt modelId="{DE92089D-87B4-4B45-A48C-528A5EE0C326}">
      <dgm:prSet/>
      <dgm:spPr/>
      <dgm:t>
        <a:bodyPr/>
        <a:lstStyle/>
        <a:p>
          <a:pPr rtl="0"/>
          <a:r>
            <a:rPr lang="en-US" dirty="0" smtClean="0"/>
            <a:t>All services on target environment</a:t>
          </a:r>
          <a:endParaRPr lang="en-US" dirty="0"/>
        </a:p>
      </dgm:t>
    </dgm:pt>
    <dgm:pt modelId="{C840C649-E100-FD4C-AF59-F0D89A24001F}" type="parTrans" cxnId="{268D370A-3FDB-D54C-AE26-2B95592ACF6A}">
      <dgm:prSet/>
      <dgm:spPr/>
      <dgm:t>
        <a:bodyPr/>
        <a:lstStyle/>
        <a:p>
          <a:endParaRPr lang="en-US"/>
        </a:p>
      </dgm:t>
    </dgm:pt>
    <dgm:pt modelId="{8892662A-8773-BB44-9027-CE172A9BA500}" type="sibTrans" cxnId="{268D370A-3FDB-D54C-AE26-2B95592ACF6A}">
      <dgm:prSet/>
      <dgm:spPr/>
      <dgm:t>
        <a:bodyPr/>
        <a:lstStyle/>
        <a:p>
          <a:endParaRPr lang="en-US"/>
        </a:p>
      </dgm:t>
    </dgm:pt>
    <dgm:pt modelId="{9D14F77A-0B71-DD44-847A-6A6484D0B1CF}">
      <dgm:prSet/>
      <dgm:spPr/>
      <dgm:t>
        <a:bodyPr/>
        <a:lstStyle/>
        <a:p>
          <a:pPr rtl="0"/>
          <a:r>
            <a:rPr lang="en-US" dirty="0" smtClean="0"/>
            <a:t>Updated services to production environment</a:t>
          </a:r>
          <a:endParaRPr lang="en-US" dirty="0"/>
        </a:p>
      </dgm:t>
    </dgm:pt>
    <dgm:pt modelId="{BAAB767D-32E7-E140-B06F-2E44318B81F0}" type="parTrans" cxnId="{DD9E21B2-DD9B-794E-A654-17C4B26C239B}">
      <dgm:prSet/>
      <dgm:spPr/>
      <dgm:t>
        <a:bodyPr/>
        <a:lstStyle/>
        <a:p>
          <a:endParaRPr lang="en-US"/>
        </a:p>
      </dgm:t>
    </dgm:pt>
    <dgm:pt modelId="{902A5480-B3DF-9642-BA41-D6EE67C94229}" type="sibTrans" cxnId="{DD9E21B2-DD9B-794E-A654-17C4B26C239B}">
      <dgm:prSet/>
      <dgm:spPr/>
      <dgm:t>
        <a:bodyPr/>
        <a:lstStyle/>
        <a:p>
          <a:endParaRPr lang="en-US"/>
        </a:p>
      </dgm:t>
    </dgm:pt>
    <dgm:pt modelId="{61277245-85F5-D643-9704-C3803A45201A}" type="pres">
      <dgm:prSet presAssocID="{764BDC4A-A884-F44F-88A3-F5EA626952E3}" presName="CompostProcess" presStyleCnt="0">
        <dgm:presLayoutVars>
          <dgm:dir/>
          <dgm:resizeHandles val="exact"/>
        </dgm:presLayoutVars>
      </dgm:prSet>
      <dgm:spPr/>
      <dgm:t>
        <a:bodyPr/>
        <a:lstStyle/>
        <a:p>
          <a:endParaRPr lang="en-US"/>
        </a:p>
      </dgm:t>
    </dgm:pt>
    <dgm:pt modelId="{04C5651E-60F1-6E44-ACDA-98C25C8EF2BB}" type="pres">
      <dgm:prSet presAssocID="{764BDC4A-A884-F44F-88A3-F5EA626952E3}" presName="arrow" presStyleLbl="bgShp" presStyleIdx="0" presStyleCnt="1"/>
      <dgm:spPr/>
    </dgm:pt>
    <dgm:pt modelId="{C4E1ABBB-DC1E-1A44-857B-64000366D4FE}" type="pres">
      <dgm:prSet presAssocID="{764BDC4A-A884-F44F-88A3-F5EA626952E3}" presName="linearProcess" presStyleCnt="0"/>
      <dgm:spPr/>
    </dgm:pt>
    <dgm:pt modelId="{FF8D97CC-3501-0546-92CB-28CB3825D155}" type="pres">
      <dgm:prSet presAssocID="{6B2E0D02-8EC6-9346-9A40-5B5874CEA5FC}" presName="textNode" presStyleLbl="node1" presStyleIdx="0" presStyleCnt="3">
        <dgm:presLayoutVars>
          <dgm:bulletEnabled val="1"/>
        </dgm:presLayoutVars>
      </dgm:prSet>
      <dgm:spPr/>
      <dgm:t>
        <a:bodyPr/>
        <a:lstStyle/>
        <a:p>
          <a:endParaRPr lang="en-US"/>
        </a:p>
      </dgm:t>
    </dgm:pt>
    <dgm:pt modelId="{8E35B2CC-E22D-9346-B9DC-7F36375C6B04}" type="pres">
      <dgm:prSet presAssocID="{058D4961-7B16-9A4E-9D16-756BD24E1E24}" presName="sibTrans" presStyleCnt="0"/>
      <dgm:spPr/>
    </dgm:pt>
    <dgm:pt modelId="{83722B81-A115-A442-A198-DED24C10E470}" type="pres">
      <dgm:prSet presAssocID="{6CBD529D-1E85-B742-84F6-66E21866CD9B}" presName="textNode" presStyleLbl="node1" presStyleIdx="1" presStyleCnt="3">
        <dgm:presLayoutVars>
          <dgm:bulletEnabled val="1"/>
        </dgm:presLayoutVars>
      </dgm:prSet>
      <dgm:spPr/>
      <dgm:t>
        <a:bodyPr/>
        <a:lstStyle/>
        <a:p>
          <a:endParaRPr lang="en-US"/>
        </a:p>
      </dgm:t>
    </dgm:pt>
    <dgm:pt modelId="{148BB801-C642-4249-8512-A94511132486}" type="pres">
      <dgm:prSet presAssocID="{3AF6B0CF-2F33-B745-A5B2-4365C70C9161}" presName="sibTrans" presStyleCnt="0"/>
      <dgm:spPr/>
    </dgm:pt>
    <dgm:pt modelId="{D618B7D9-D21A-3B4E-8167-25F89D7DB11A}" type="pres">
      <dgm:prSet presAssocID="{95D3775A-2335-2742-AD1B-EDCEB62A951B}" presName="textNode" presStyleLbl="node1" presStyleIdx="2" presStyleCnt="3">
        <dgm:presLayoutVars>
          <dgm:bulletEnabled val="1"/>
        </dgm:presLayoutVars>
      </dgm:prSet>
      <dgm:spPr/>
      <dgm:t>
        <a:bodyPr/>
        <a:lstStyle/>
        <a:p>
          <a:endParaRPr lang="en-US"/>
        </a:p>
      </dgm:t>
    </dgm:pt>
  </dgm:ptLst>
  <dgm:cxnLst>
    <dgm:cxn modelId="{B3D588FA-0260-4141-A20C-F30D7376C97F}" type="presOf" srcId="{6CBD529D-1E85-B742-84F6-66E21866CD9B}" destId="{83722B81-A115-A442-A198-DED24C10E470}" srcOrd="0" destOrd="0" presId="urn:microsoft.com/office/officeart/2005/8/layout/hProcess9"/>
    <dgm:cxn modelId="{DD9E21B2-DD9B-794E-A654-17C4B26C239B}" srcId="{95D3775A-2335-2742-AD1B-EDCEB62A951B}" destId="{9D14F77A-0B71-DD44-847A-6A6484D0B1CF}" srcOrd="0" destOrd="0" parTransId="{BAAB767D-32E7-E140-B06F-2E44318B81F0}" sibTransId="{902A5480-B3DF-9642-BA41-D6EE67C94229}"/>
    <dgm:cxn modelId="{FE47E822-9075-A344-8B56-EB96BF91EF08}" srcId="{764BDC4A-A884-F44F-88A3-F5EA626952E3}" destId="{6CBD529D-1E85-B742-84F6-66E21866CD9B}" srcOrd="1" destOrd="0" parTransId="{7C803AAE-DB77-0043-893F-42329119B4C4}" sibTransId="{3AF6B0CF-2F33-B745-A5B2-4365C70C9161}"/>
    <dgm:cxn modelId="{D8CD4FDD-179A-AC4C-BD81-431163D97F4E}" srcId="{764BDC4A-A884-F44F-88A3-F5EA626952E3}" destId="{95D3775A-2335-2742-AD1B-EDCEB62A951B}" srcOrd="2" destOrd="0" parTransId="{B8D6C9CD-3CD0-294E-8456-519D3DB9F356}" sibTransId="{9864C368-AC9D-6442-B07B-72D79D83BE96}"/>
    <dgm:cxn modelId="{DD0CCF2B-D7E1-A545-9AA2-7C8926761DA8}" type="presOf" srcId="{95D3775A-2335-2742-AD1B-EDCEB62A951B}" destId="{D618B7D9-D21A-3B4E-8167-25F89D7DB11A}" srcOrd="0" destOrd="0" presId="urn:microsoft.com/office/officeart/2005/8/layout/hProcess9"/>
    <dgm:cxn modelId="{882EFD5E-7AEE-A74A-9134-3905CB82D57C}" type="presOf" srcId="{1D6B96FE-834B-CA4B-A52C-5EABC7659D25}" destId="{FF8D97CC-3501-0546-92CB-28CB3825D155}" srcOrd="0" destOrd="2" presId="urn:microsoft.com/office/officeart/2005/8/layout/hProcess9"/>
    <dgm:cxn modelId="{7544BF1F-9BD0-2F48-9461-35618FCBE2E8}" type="presOf" srcId="{764BDC4A-A884-F44F-88A3-F5EA626952E3}" destId="{61277245-85F5-D643-9704-C3803A45201A}" srcOrd="0" destOrd="0" presId="urn:microsoft.com/office/officeart/2005/8/layout/hProcess9"/>
    <dgm:cxn modelId="{DDCC7A8B-EC3F-E042-B557-1580C866978E}" srcId="{764BDC4A-A884-F44F-88A3-F5EA626952E3}" destId="{6B2E0D02-8EC6-9346-9A40-5B5874CEA5FC}" srcOrd="0" destOrd="0" parTransId="{B46AE4E1-8E75-6F4C-B3D9-F66FDCB6E003}" sibTransId="{058D4961-7B16-9A4E-9D16-756BD24E1E24}"/>
    <dgm:cxn modelId="{1677A180-DB87-C34C-86F1-C392602E5018}" type="presOf" srcId="{6B2E0D02-8EC6-9346-9A40-5B5874CEA5FC}" destId="{FF8D97CC-3501-0546-92CB-28CB3825D155}" srcOrd="0" destOrd="0" presId="urn:microsoft.com/office/officeart/2005/8/layout/hProcess9"/>
    <dgm:cxn modelId="{52D3E2D0-0922-9A4C-A088-2CE5EEF4F46F}" type="presOf" srcId="{859667ED-05D3-C647-BC99-7D39E05AF901}" destId="{FF8D97CC-3501-0546-92CB-28CB3825D155}" srcOrd="0" destOrd="1" presId="urn:microsoft.com/office/officeart/2005/8/layout/hProcess9"/>
    <dgm:cxn modelId="{268D370A-3FDB-D54C-AE26-2B95592ACF6A}" srcId="{6CBD529D-1E85-B742-84F6-66E21866CD9B}" destId="{DE92089D-87B4-4B45-A48C-528A5EE0C326}" srcOrd="0" destOrd="0" parTransId="{C840C649-E100-FD4C-AF59-F0D89A24001F}" sibTransId="{8892662A-8773-BB44-9027-CE172A9BA500}"/>
    <dgm:cxn modelId="{DD8AA03E-ADFD-DE41-ABBB-F2515A397B92}" srcId="{6B2E0D02-8EC6-9346-9A40-5B5874CEA5FC}" destId="{1D6B96FE-834B-CA4B-A52C-5EABC7659D25}" srcOrd="1" destOrd="0" parTransId="{EA8E3B6D-F43B-AD49-85C4-F3EDF87BC242}" sibTransId="{933062C3-105D-E24F-9D06-76F5F5D0F557}"/>
    <dgm:cxn modelId="{1F616E9C-C662-D447-8DBA-3A14D960F089}" type="presOf" srcId="{DE92089D-87B4-4B45-A48C-528A5EE0C326}" destId="{83722B81-A115-A442-A198-DED24C10E470}" srcOrd="0" destOrd="1" presId="urn:microsoft.com/office/officeart/2005/8/layout/hProcess9"/>
    <dgm:cxn modelId="{3BF85F87-453A-194F-B631-FD440572560E}" type="presOf" srcId="{9D14F77A-0B71-DD44-847A-6A6484D0B1CF}" destId="{D618B7D9-D21A-3B4E-8167-25F89D7DB11A}" srcOrd="0" destOrd="1" presId="urn:microsoft.com/office/officeart/2005/8/layout/hProcess9"/>
    <dgm:cxn modelId="{21270DAC-0A2C-FD48-A72A-5593952C449B}" srcId="{6B2E0D02-8EC6-9346-9A40-5B5874CEA5FC}" destId="{859667ED-05D3-C647-BC99-7D39E05AF901}" srcOrd="0" destOrd="0" parTransId="{3281E2DE-9D7E-0E4C-A87A-CBC516D860CE}" sibTransId="{1F640D6C-7733-C042-95F5-A372E3D35D33}"/>
    <dgm:cxn modelId="{9E378EDF-E64F-2745-9512-C9EF9BC12654}" type="presParOf" srcId="{61277245-85F5-D643-9704-C3803A45201A}" destId="{04C5651E-60F1-6E44-ACDA-98C25C8EF2BB}" srcOrd="0" destOrd="0" presId="urn:microsoft.com/office/officeart/2005/8/layout/hProcess9"/>
    <dgm:cxn modelId="{CDFB3221-C17E-EC46-A85A-40374409E6D6}" type="presParOf" srcId="{61277245-85F5-D643-9704-C3803A45201A}" destId="{C4E1ABBB-DC1E-1A44-857B-64000366D4FE}" srcOrd="1" destOrd="0" presId="urn:microsoft.com/office/officeart/2005/8/layout/hProcess9"/>
    <dgm:cxn modelId="{FC2F309E-9286-B245-A93B-2BC38368349D}" type="presParOf" srcId="{C4E1ABBB-DC1E-1A44-857B-64000366D4FE}" destId="{FF8D97CC-3501-0546-92CB-28CB3825D155}" srcOrd="0" destOrd="0" presId="urn:microsoft.com/office/officeart/2005/8/layout/hProcess9"/>
    <dgm:cxn modelId="{34CD10ED-DC21-9D4C-9CE8-1754224B818A}" type="presParOf" srcId="{C4E1ABBB-DC1E-1A44-857B-64000366D4FE}" destId="{8E35B2CC-E22D-9346-B9DC-7F36375C6B04}" srcOrd="1" destOrd="0" presId="urn:microsoft.com/office/officeart/2005/8/layout/hProcess9"/>
    <dgm:cxn modelId="{8CDB6E82-E2E4-8B48-AB51-70EFD485F4F1}" type="presParOf" srcId="{C4E1ABBB-DC1E-1A44-857B-64000366D4FE}" destId="{83722B81-A115-A442-A198-DED24C10E470}" srcOrd="2" destOrd="0" presId="urn:microsoft.com/office/officeart/2005/8/layout/hProcess9"/>
    <dgm:cxn modelId="{14722CAE-8D38-CD43-B8A4-40C952C62EF5}" type="presParOf" srcId="{C4E1ABBB-DC1E-1A44-857B-64000366D4FE}" destId="{148BB801-C642-4249-8512-A94511132486}" srcOrd="3" destOrd="0" presId="urn:microsoft.com/office/officeart/2005/8/layout/hProcess9"/>
    <dgm:cxn modelId="{791EBC7A-0F0C-B84C-85C3-2DED3B325072}" type="presParOf" srcId="{C4E1ABBB-DC1E-1A44-857B-64000366D4FE}" destId="{D618B7D9-D21A-3B4E-8167-25F89D7DB11A}"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C5651E-60F1-6E44-ACDA-98C25C8EF2BB}">
      <dsp:nvSpPr>
        <dsp:cNvPr id="0" name=""/>
        <dsp:cNvSpPr/>
      </dsp:nvSpPr>
      <dsp:spPr>
        <a:xfrm>
          <a:off x="826769" y="0"/>
          <a:ext cx="9370060" cy="496569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F8D97CC-3501-0546-92CB-28CB3825D155}">
      <dsp:nvSpPr>
        <dsp:cNvPr id="0" name=""/>
        <dsp:cNvSpPr/>
      </dsp:nvSpPr>
      <dsp:spPr>
        <a:xfrm>
          <a:off x="243294" y="1489709"/>
          <a:ext cx="3307080" cy="19862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t" anchorCtr="0">
          <a:noAutofit/>
        </a:bodyPr>
        <a:lstStyle/>
        <a:p>
          <a:pPr lvl="0" algn="l" defTabSz="1333500" rtl="0">
            <a:lnSpc>
              <a:spcPct val="90000"/>
            </a:lnSpc>
            <a:spcBef>
              <a:spcPct val="0"/>
            </a:spcBef>
            <a:spcAft>
              <a:spcPct val="35000"/>
            </a:spcAft>
          </a:pPr>
          <a:r>
            <a:rPr lang="en-US" sz="3000" kern="1200" dirty="0" smtClean="0"/>
            <a:t>Build </a:t>
          </a:r>
          <a:endParaRPr lang="en-US" sz="3000" kern="1200" dirty="0"/>
        </a:p>
        <a:p>
          <a:pPr marL="228600" lvl="1" indent="-228600" algn="l" defTabSz="1022350" rtl="0">
            <a:lnSpc>
              <a:spcPct val="90000"/>
            </a:lnSpc>
            <a:spcBef>
              <a:spcPct val="0"/>
            </a:spcBef>
            <a:spcAft>
              <a:spcPct val="15000"/>
            </a:spcAft>
            <a:buChar char="•"/>
          </a:pPr>
          <a:r>
            <a:rPr lang="en-US" sz="2300" kern="1200" dirty="0" smtClean="0"/>
            <a:t>Each service </a:t>
          </a:r>
          <a:r>
            <a:rPr lang="en-US" sz="2300" kern="1200" dirty="0" smtClean="0"/>
            <a:t>locally</a:t>
          </a:r>
          <a:endParaRPr lang="en-US" sz="2300" kern="1200" dirty="0"/>
        </a:p>
        <a:p>
          <a:pPr marL="228600" lvl="1" indent="-228600" algn="l" defTabSz="1022350" rtl="0">
            <a:lnSpc>
              <a:spcPct val="90000"/>
            </a:lnSpc>
            <a:spcBef>
              <a:spcPct val="0"/>
            </a:spcBef>
            <a:spcAft>
              <a:spcPct val="15000"/>
            </a:spcAft>
            <a:buChar char="•"/>
          </a:pPr>
          <a:endParaRPr lang="en-US" sz="2300" kern="1200" dirty="0"/>
        </a:p>
      </dsp:txBody>
      <dsp:txXfrm>
        <a:off x="340256" y="1586671"/>
        <a:ext cx="3113156" cy="1792355"/>
      </dsp:txXfrm>
    </dsp:sp>
    <dsp:sp modelId="{83722B81-A115-A442-A198-DED24C10E470}">
      <dsp:nvSpPr>
        <dsp:cNvPr id="0" name=""/>
        <dsp:cNvSpPr/>
      </dsp:nvSpPr>
      <dsp:spPr>
        <a:xfrm>
          <a:off x="3858259" y="1489709"/>
          <a:ext cx="3307080" cy="19862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t" anchorCtr="0">
          <a:noAutofit/>
        </a:bodyPr>
        <a:lstStyle/>
        <a:p>
          <a:pPr lvl="0" algn="l" defTabSz="1333500" rtl="0">
            <a:lnSpc>
              <a:spcPct val="90000"/>
            </a:lnSpc>
            <a:spcBef>
              <a:spcPct val="0"/>
            </a:spcBef>
            <a:spcAft>
              <a:spcPct val="35000"/>
            </a:spcAft>
          </a:pPr>
          <a:r>
            <a:rPr lang="en-US" sz="3000" kern="1200" dirty="0" smtClean="0"/>
            <a:t>Integrate</a:t>
          </a:r>
          <a:endParaRPr lang="en-US" sz="3000" kern="1200" dirty="0"/>
        </a:p>
        <a:p>
          <a:pPr marL="228600" lvl="1" indent="-228600" algn="l" defTabSz="1022350" rtl="0">
            <a:lnSpc>
              <a:spcPct val="90000"/>
            </a:lnSpc>
            <a:spcBef>
              <a:spcPct val="0"/>
            </a:spcBef>
            <a:spcAft>
              <a:spcPct val="15000"/>
            </a:spcAft>
            <a:buChar char="•"/>
          </a:pPr>
          <a:r>
            <a:rPr lang="en-US" sz="2300" kern="1200" dirty="0" smtClean="0"/>
            <a:t>All services on target environment</a:t>
          </a:r>
          <a:endParaRPr lang="en-US" sz="2300" kern="1200" dirty="0"/>
        </a:p>
      </dsp:txBody>
      <dsp:txXfrm>
        <a:off x="3955221" y="1586671"/>
        <a:ext cx="3113156" cy="1792355"/>
      </dsp:txXfrm>
    </dsp:sp>
    <dsp:sp modelId="{D618B7D9-D21A-3B4E-8167-25F89D7DB11A}">
      <dsp:nvSpPr>
        <dsp:cNvPr id="0" name=""/>
        <dsp:cNvSpPr/>
      </dsp:nvSpPr>
      <dsp:spPr>
        <a:xfrm>
          <a:off x="7473225" y="1489709"/>
          <a:ext cx="3307080" cy="19862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t" anchorCtr="0">
          <a:noAutofit/>
        </a:bodyPr>
        <a:lstStyle/>
        <a:p>
          <a:pPr lvl="0" algn="l" defTabSz="1333500" rtl="0">
            <a:lnSpc>
              <a:spcPct val="90000"/>
            </a:lnSpc>
            <a:spcBef>
              <a:spcPct val="0"/>
            </a:spcBef>
            <a:spcAft>
              <a:spcPct val="35000"/>
            </a:spcAft>
          </a:pPr>
          <a:r>
            <a:rPr lang="en-US" sz="3000" kern="1200" dirty="0" smtClean="0"/>
            <a:t>Deploy</a:t>
          </a:r>
          <a:endParaRPr lang="en-US" sz="3000" kern="1200" dirty="0"/>
        </a:p>
        <a:p>
          <a:pPr marL="228600" lvl="1" indent="-228600" algn="l" defTabSz="1022350" rtl="0">
            <a:lnSpc>
              <a:spcPct val="90000"/>
            </a:lnSpc>
            <a:spcBef>
              <a:spcPct val="0"/>
            </a:spcBef>
            <a:spcAft>
              <a:spcPct val="15000"/>
            </a:spcAft>
            <a:buChar char="•"/>
          </a:pPr>
          <a:r>
            <a:rPr lang="en-US" sz="2300" kern="1200" dirty="0" smtClean="0"/>
            <a:t>Updated services to production environment</a:t>
          </a:r>
          <a:endParaRPr lang="en-US" sz="2300" kern="1200" dirty="0"/>
        </a:p>
      </dsp:txBody>
      <dsp:txXfrm>
        <a:off x="7570187" y="1586671"/>
        <a:ext cx="3113156" cy="179235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619A16-94D0-4C44-BCE9-2556AEDE3457}" type="datetimeFigureOut">
              <a:rPr lang="en-US" smtClean="0"/>
              <a:t>9/12/17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D8A53E-9903-AF41-97B9-4DCB1E42E34E}" type="slidenum">
              <a:rPr lang="en-US" smtClean="0"/>
              <a:t>‹#›</a:t>
            </a:fld>
            <a:endParaRPr lang="en-US"/>
          </a:p>
        </p:txBody>
      </p:sp>
    </p:spTree>
    <p:extLst>
      <p:ext uri="{BB962C8B-B14F-4D97-AF65-F5344CB8AC3E}">
        <p14:creationId xmlns:p14="http://schemas.microsoft.com/office/powerpoint/2010/main" val="108496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mn-lt"/>
              </a:rPr>
              <a:t>One major benefit of CodeDeploy is that it can update an active fleet without requiring any application downtime.  That’s done by choosing a deployment configuration that will ensure the fleet remains available during a deployment.  Here’s an example of that.  We have 3 hosts running behind a load balancer and we set the minimum healthy hosts for the deployment to 2.</a:t>
            </a:r>
          </a:p>
        </p:txBody>
      </p:sp>
      <p:sp>
        <p:nvSpPr>
          <p:cNvPr id="4" name="Slide Number Placeholder 3"/>
          <p:cNvSpPr>
            <a:spLocks noGrp="1"/>
          </p:cNvSpPr>
          <p:nvPr>
            <p:ph type="sldNum" sz="quarter" idx="10"/>
          </p:nvPr>
        </p:nvSpPr>
        <p:spPr/>
        <p:txBody>
          <a:bodyPr/>
          <a:lstStyle/>
          <a:p>
            <a:fld id="{66F73B6F-6C74-6846-B3E2-267958B98325}" type="slidenum">
              <a:rPr lang="en-US" smtClean="0"/>
              <a:pPr/>
              <a:t>23</a:t>
            </a:fld>
            <a:endParaRPr lang="en-US" dirty="0"/>
          </a:p>
        </p:txBody>
      </p:sp>
    </p:spTree>
    <p:extLst>
      <p:ext uri="{BB962C8B-B14F-4D97-AF65-F5344CB8AC3E}">
        <p14:creationId xmlns:p14="http://schemas.microsoft.com/office/powerpoint/2010/main" val="1886034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76">
              <a:defRPr/>
            </a:pPr>
            <a:r>
              <a:rPr lang="en-US" dirty="0" smtClean="0">
                <a:latin typeface="+mn-lt"/>
              </a:rPr>
              <a:t>CodeDeploy only takes one instance offline at a time to perform an update, and then returns it to the load balancer before progressing to the next instance.</a:t>
            </a:r>
            <a:endParaRPr lang="en-US" dirty="0" smtClean="0"/>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pPr/>
              <a:t>24</a:t>
            </a:fld>
            <a:endParaRPr lang="en-US" dirty="0"/>
          </a:p>
        </p:txBody>
      </p:sp>
    </p:spTree>
    <p:extLst>
      <p:ext uri="{BB962C8B-B14F-4D97-AF65-F5344CB8AC3E}">
        <p14:creationId xmlns:p14="http://schemas.microsoft.com/office/powerpoint/2010/main" val="1123837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then continues this process across the rest of the fleet.</a:t>
            </a:r>
            <a:endParaRPr lang="en-US" dirty="0"/>
          </a:p>
          <a:p>
            <a:endParaRPr lang="en-US" dirty="0" smtClean="0"/>
          </a:p>
        </p:txBody>
      </p:sp>
      <p:sp>
        <p:nvSpPr>
          <p:cNvPr id="4" name="Slide Number Placeholder 3"/>
          <p:cNvSpPr>
            <a:spLocks noGrp="1"/>
          </p:cNvSpPr>
          <p:nvPr>
            <p:ph type="sldNum" sz="quarter" idx="10"/>
          </p:nvPr>
        </p:nvSpPr>
        <p:spPr/>
        <p:txBody>
          <a:bodyPr/>
          <a:lstStyle/>
          <a:p>
            <a:fld id="{66F73B6F-6C74-6846-B3E2-267958B98325}" type="slidenum">
              <a:rPr lang="en-US" smtClean="0"/>
              <a:pPr/>
              <a:t>25</a:t>
            </a:fld>
            <a:endParaRPr lang="en-US" dirty="0"/>
          </a:p>
        </p:txBody>
      </p:sp>
    </p:spTree>
    <p:extLst>
      <p:ext uri="{BB962C8B-B14F-4D97-AF65-F5344CB8AC3E}">
        <p14:creationId xmlns:p14="http://schemas.microsoft.com/office/powerpoint/2010/main" val="153136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pPr/>
              <a:t>26</a:t>
            </a:fld>
            <a:endParaRPr lang="en-US" dirty="0"/>
          </a:p>
        </p:txBody>
      </p:sp>
    </p:spTree>
    <p:extLst>
      <p:ext uri="{BB962C8B-B14F-4D97-AF65-F5344CB8AC3E}">
        <p14:creationId xmlns:p14="http://schemas.microsoft.com/office/powerpoint/2010/main" val="560432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mn-lt"/>
              </a:rPr>
              <a:t>By doing this, we always have at least two hosts receiving traffic and the application stays available.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pPr/>
              <a:t>27</a:t>
            </a:fld>
            <a:endParaRPr lang="en-US" dirty="0"/>
          </a:p>
        </p:txBody>
      </p:sp>
    </p:spTree>
    <p:extLst>
      <p:ext uri="{BB962C8B-B14F-4D97-AF65-F5344CB8AC3E}">
        <p14:creationId xmlns:p14="http://schemas.microsoft.com/office/powerpoint/2010/main" val="158757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mn-lt"/>
              </a:rPr>
              <a:t>Sometimes, a developer might deploy a bad change that fails during deployment.  Hopefully they have the right test process in place to catch this before a production deployment, but sometimes it does happen.  If it does, CodeDeploy will stop the roll out because it cannot take any more instances offline without violating the minimum healthy hosts.  At this point, the developer could rollback by re-deploying the prior version, or they could make a quick fix and deploy a newer version.</a:t>
            </a:r>
            <a:endParaRPr lang="en-US" dirty="0" smtClean="0"/>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pPr/>
              <a:t>28</a:t>
            </a:fld>
            <a:endParaRPr lang="en-US" dirty="0"/>
          </a:p>
        </p:txBody>
      </p:sp>
    </p:spTree>
    <p:extLst>
      <p:ext uri="{BB962C8B-B14F-4D97-AF65-F5344CB8AC3E}">
        <p14:creationId xmlns:p14="http://schemas.microsoft.com/office/powerpoint/2010/main" val="1246156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mn-lt"/>
              </a:rPr>
              <a:t>On the next update, CodeDeploy knows to start by updating the unhealthy host first since it’s already offline.  After that, it progresses through the remainder of the fleet, bringing them all up to the new version.</a:t>
            </a:r>
          </a:p>
          <a:p>
            <a:endParaRPr lang="en-US" dirty="0" smtClean="0">
              <a:latin typeface="+mn-lt"/>
            </a:endParaRPr>
          </a:p>
        </p:txBody>
      </p:sp>
      <p:sp>
        <p:nvSpPr>
          <p:cNvPr id="4" name="Slide Number Placeholder 3"/>
          <p:cNvSpPr>
            <a:spLocks noGrp="1"/>
          </p:cNvSpPr>
          <p:nvPr>
            <p:ph type="sldNum" sz="quarter" idx="10"/>
          </p:nvPr>
        </p:nvSpPr>
        <p:spPr/>
        <p:txBody>
          <a:bodyPr/>
          <a:lstStyle/>
          <a:p>
            <a:fld id="{66F73B6F-6C74-6846-B3E2-267958B98325}" type="slidenum">
              <a:rPr lang="en-US" smtClean="0"/>
              <a:pPr/>
              <a:t>29</a:t>
            </a:fld>
            <a:endParaRPr lang="en-US" dirty="0"/>
          </a:p>
        </p:txBody>
      </p:sp>
    </p:spTree>
    <p:extLst>
      <p:ext uri="{BB962C8B-B14F-4D97-AF65-F5344CB8AC3E}">
        <p14:creationId xmlns:p14="http://schemas.microsoft.com/office/powerpoint/2010/main" val="1573682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style>
          <a:lnRef idx="2">
            <a:schemeClr val="accent1">
              <a:shade val="50000"/>
            </a:schemeClr>
          </a:lnRef>
          <a:fillRef idx="1">
            <a:schemeClr val="accent1"/>
          </a:fillRef>
          <a:effectRef idx="0">
            <a:schemeClr val="accent1"/>
          </a:effectRef>
          <a:fontRef idx="none"/>
        </p:style>
        <p:txBody>
          <a:bodyPr anchor="ctr"/>
          <a:lstStyle>
            <a:lvl1pPr algn="ctr">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526882"/>
            <a:ext cx="9144000" cy="1655762"/>
          </a:xfrm>
        </p:spPr>
        <p:style>
          <a:lnRef idx="2">
            <a:schemeClr val="dk1"/>
          </a:lnRef>
          <a:fillRef idx="1">
            <a:schemeClr val="lt1"/>
          </a:fillRef>
          <a:effectRef idx="0">
            <a:schemeClr val="dk1"/>
          </a:effectRef>
          <a:fontRef idx="none"/>
        </p:style>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08A63ACE-6FC9-CE4E-8762-DED14C629FA1}" type="datetimeFigureOut">
              <a:rPr lang="en-US" smtClean="0"/>
              <a:t>9/12/17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71706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A63ACE-6FC9-CE4E-8762-DED14C629FA1}" type="datetimeFigureOut">
              <a:rPr lang="en-US" smtClean="0"/>
              <a:t>9/12/17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63902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A63ACE-6FC9-CE4E-8762-DED14C629FA1}" type="datetimeFigureOut">
              <a:rPr lang="en-US" smtClean="0"/>
              <a:t>9/12/17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56472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A63ACE-6FC9-CE4E-8762-DED14C629FA1}" type="datetimeFigureOut">
              <a:rPr lang="en-US" smtClean="0"/>
              <a:t>9/12/17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222604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A63ACE-6FC9-CE4E-8762-DED14C629FA1}" type="datetimeFigureOut">
              <a:rPr lang="en-US" smtClean="0"/>
              <a:t>9/12/17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195019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A63ACE-6FC9-CE4E-8762-DED14C629FA1}" type="datetimeFigureOut">
              <a:rPr lang="en-US" smtClean="0"/>
              <a:t>9/12/17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430224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A63ACE-6FC9-CE4E-8762-DED14C629FA1}" type="datetimeFigureOut">
              <a:rPr lang="en-US" smtClean="0"/>
              <a:t>9/12/17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997920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A63ACE-6FC9-CE4E-8762-DED14C629FA1}" type="datetimeFigureOut">
              <a:rPr lang="en-US" smtClean="0"/>
              <a:t>9/12/17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205921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A63ACE-6FC9-CE4E-8762-DED14C629FA1}" type="datetimeFigureOut">
              <a:rPr lang="en-US" smtClean="0"/>
              <a:t>9/12/17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332041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A63ACE-6FC9-CE4E-8762-DED14C629FA1}" type="datetimeFigureOut">
              <a:rPr lang="en-US" smtClean="0"/>
              <a:t>9/12/17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04352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A63ACE-6FC9-CE4E-8762-DED14C629FA1}" type="datetimeFigureOut">
              <a:rPr lang="en-US" smtClean="0"/>
              <a:t>9/12/17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7D63B-6F8F-8B4B-98D1-9F15758F4FB2}" type="slidenum">
              <a:rPr lang="en-US" smtClean="0"/>
              <a:t>‹#›</a:t>
            </a:fld>
            <a:endParaRPr lang="en-US"/>
          </a:p>
        </p:txBody>
      </p:sp>
    </p:spTree>
    <p:extLst>
      <p:ext uri="{BB962C8B-B14F-4D97-AF65-F5344CB8AC3E}">
        <p14:creationId xmlns:p14="http://schemas.microsoft.com/office/powerpoint/2010/main" val="15121309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style>
          <a:lnRef idx="2">
            <a:schemeClr val="accent1">
              <a:shade val="50000"/>
            </a:schemeClr>
          </a:lnRef>
          <a:fillRef idx="1">
            <a:schemeClr val="accent1"/>
          </a:fillRef>
          <a:effectRef idx="0">
            <a:schemeClr val="accent1"/>
          </a:effectRef>
          <a:fontRef idx="none"/>
        </p:style>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700365"/>
            <a:ext cx="10515600" cy="4351338"/>
          </a:xfrm>
          <a:prstGeom prst="rect">
            <a:avLst/>
          </a:prstGeom>
        </p:spPr>
        <p:style>
          <a:lnRef idx="2">
            <a:schemeClr val="dk1"/>
          </a:lnRef>
          <a:fillRef idx="1">
            <a:schemeClr val="lt1"/>
          </a:fillRef>
          <a:effectRef idx="0">
            <a:schemeClr val="dk1"/>
          </a:effectRef>
          <a:fontRef idx="none"/>
        </p:style>
        <p:txBody>
          <a:bodyPr vert="horz" lIns="91440" tIns="45720" rIns="91440" bIns="45720" rtlCol="0">
            <a:normAutofit/>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63ACE-6FC9-CE4E-8762-DED14C629FA1}" type="datetimeFigureOut">
              <a:rPr lang="en-US" smtClean="0"/>
              <a:t>9/12/17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E7D63B-6F8F-8B4B-98D1-9F15758F4FB2}" type="slidenum">
              <a:rPr lang="en-US" smtClean="0"/>
              <a:t>‹#›</a:t>
            </a:fld>
            <a:endParaRPr lang="en-US"/>
          </a:p>
        </p:txBody>
      </p:sp>
    </p:spTree>
    <p:extLst>
      <p:ext uri="{BB962C8B-B14F-4D97-AF65-F5344CB8AC3E}">
        <p14:creationId xmlns:p14="http://schemas.microsoft.com/office/powerpoint/2010/main" val="1090863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1">
              <a:shade val="50000"/>
            </a:schemeClr>
          </a:lnRef>
          <a:fillRef idx="1">
            <a:schemeClr val="accent1"/>
          </a:fillRef>
          <a:effectRef idx="0">
            <a:schemeClr val="accent1"/>
          </a:effectRef>
          <a:fontRef idx="minor">
            <a:schemeClr val="lt1"/>
          </a:fontRef>
        </p:style>
        <p:txBody>
          <a:bodyPr anchor="ctr">
            <a:normAutofit fontScale="90000"/>
          </a:bodyPr>
          <a:lstStyle/>
          <a:p>
            <a:r>
              <a:rPr lang="en-US" dirty="0" smtClean="0"/>
              <a:t>Continuous Integration and Deployment with Apache Jenkins</a:t>
            </a:r>
            <a:endParaRPr lang="en-US" dirty="0"/>
          </a:p>
        </p:txBody>
      </p:sp>
      <p:sp>
        <p:nvSpPr>
          <p:cNvPr id="3" name="Subtitle 2"/>
          <p:cNvSpPr>
            <a:spLocks noGrp="1"/>
          </p:cNvSpPr>
          <p:nvPr>
            <p:ph type="subTitle" idx="1"/>
          </p:nvPr>
        </p:nvSpPr>
        <p:spPr>
          <a:xfrm>
            <a:off x="1524000" y="3514356"/>
            <a:ext cx="9144000" cy="1655762"/>
          </a:xfrm>
        </p:spPr>
        <p:style>
          <a:lnRef idx="2">
            <a:schemeClr val="dk1"/>
          </a:lnRef>
          <a:fillRef idx="1">
            <a:schemeClr val="lt1"/>
          </a:fillRef>
          <a:effectRef idx="0">
            <a:schemeClr val="dk1"/>
          </a:effectRef>
          <a:fontRef idx="minor">
            <a:schemeClr val="dk1"/>
          </a:fontRef>
        </p:style>
        <p:txBody>
          <a:bodyPr anchor="ctr"/>
          <a:lstStyle/>
          <a:p>
            <a:r>
              <a:rPr lang="en-US" dirty="0" smtClean="0"/>
              <a:t>Applications to </a:t>
            </a:r>
            <a:r>
              <a:rPr lang="en-US" dirty="0" err="1" smtClean="0"/>
              <a:t>Microservice</a:t>
            </a:r>
            <a:r>
              <a:rPr lang="en-US" dirty="0" smtClean="0"/>
              <a:t> Systems, with a detour through </a:t>
            </a:r>
            <a:r>
              <a:rPr lang="en-US" dirty="0" err="1" smtClean="0"/>
              <a:t>Git</a:t>
            </a:r>
            <a:endParaRPr lang="en-US" dirty="0"/>
          </a:p>
        </p:txBody>
      </p:sp>
    </p:spTree>
    <p:extLst>
      <p:ext uri="{BB962C8B-B14F-4D97-AF65-F5344CB8AC3E}">
        <p14:creationId xmlns:p14="http://schemas.microsoft.com/office/powerpoint/2010/main" val="738715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dirty="0" smtClean="0"/>
              <a:t>The Golden CI/CD Rule</a:t>
            </a:r>
            <a:endParaRPr lang="en-US" dirty="0"/>
          </a:p>
        </p:txBody>
      </p:sp>
      <p:sp>
        <p:nvSpPr>
          <p:cNvPr id="4" name="Subtitle 3"/>
          <p:cNvSpPr>
            <a:spLocks noGrp="1"/>
          </p:cNvSpPr>
          <p:nvPr>
            <p:ph type="body" idx="1"/>
          </p:nvPr>
        </p:nvSpPr>
        <p:spPr/>
        <p:txBody>
          <a:bodyPr anchor="ctr">
            <a:normAutofit/>
          </a:bodyPr>
          <a:lstStyle/>
          <a:p>
            <a:r>
              <a:rPr lang="en-US" sz="3200" dirty="0" smtClean="0"/>
              <a:t>Never login directly to </a:t>
            </a:r>
            <a:r>
              <a:rPr lang="en-US" sz="3200" dirty="0" smtClean="0"/>
              <a:t>integration or deployment </a:t>
            </a:r>
            <a:r>
              <a:rPr lang="en-US" sz="3200" dirty="0" smtClean="0"/>
              <a:t>server hosts.  Always use a tool to deploy remotely.</a:t>
            </a:r>
            <a:endParaRPr lang="en-US" sz="3200" dirty="0"/>
          </a:p>
        </p:txBody>
      </p:sp>
    </p:spTree>
    <p:extLst>
      <p:ext uri="{BB962C8B-B14F-4D97-AF65-F5344CB8AC3E}">
        <p14:creationId xmlns:p14="http://schemas.microsoft.com/office/powerpoint/2010/main" val="422981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dirty="0" smtClean="0"/>
              <a:t>Prerequisites for Continuous </a:t>
            </a:r>
            <a:r>
              <a:rPr lang="en-US" dirty="0" smtClean="0"/>
              <a:t>Integration</a:t>
            </a:r>
            <a:endParaRPr lang="en-US" dirty="0"/>
          </a:p>
        </p:txBody>
      </p:sp>
      <p:sp>
        <p:nvSpPr>
          <p:cNvPr id="3" name="Content Placeholder 2"/>
          <p:cNvSpPr>
            <a:spLocks noGrp="1"/>
          </p:cNvSpPr>
          <p:nvPr>
            <p:ph idx="1"/>
          </p:nvPr>
        </p:nvSpPr>
        <p:spPr>
          <a:ln>
            <a:solidFill>
              <a:schemeClr val="accent1"/>
            </a:solidFill>
          </a:ln>
        </p:spPr>
        <p:txBody>
          <a:bodyPr anchor="t">
            <a:normAutofit/>
          </a:bodyPr>
          <a:lstStyle/>
          <a:p>
            <a:r>
              <a:rPr lang="en-US" sz="2800" dirty="0" smtClean="0"/>
              <a:t>You have build systems that can build and test your services.</a:t>
            </a:r>
          </a:p>
          <a:p>
            <a:pPr lvl="1"/>
            <a:r>
              <a:rPr lang="en-US" sz="2400" dirty="0" err="1" smtClean="0"/>
              <a:t>Gradle</a:t>
            </a:r>
            <a:r>
              <a:rPr lang="en-US" sz="2400" dirty="0" smtClean="0"/>
              <a:t>, Maven, Ant, </a:t>
            </a:r>
            <a:r>
              <a:rPr lang="en-US" sz="2400" dirty="0" err="1" smtClean="0"/>
              <a:t>etc</a:t>
            </a:r>
            <a:r>
              <a:rPr lang="en-US" sz="2400" dirty="0" smtClean="0"/>
              <a:t> are some popular choices</a:t>
            </a:r>
          </a:p>
          <a:p>
            <a:pPr lvl="1"/>
            <a:r>
              <a:rPr lang="en-US" dirty="0" smtClean="0"/>
              <a:t>These help you organize your projects, too</a:t>
            </a:r>
            <a:endParaRPr lang="en-US" sz="2400" dirty="0" smtClean="0"/>
          </a:p>
          <a:p>
            <a:r>
              <a:rPr lang="en-US" b="1" dirty="0" smtClean="0"/>
              <a:t>You can automate the deployment of any dependencies</a:t>
            </a:r>
            <a:endParaRPr lang="en-US" b="1" dirty="0"/>
          </a:p>
          <a:p>
            <a:pPr lvl="1"/>
            <a:r>
              <a:rPr lang="en-US" dirty="0"/>
              <a:t>Libraries, run time environments, compilers, </a:t>
            </a:r>
            <a:r>
              <a:rPr lang="en-US" dirty="0" smtClean="0"/>
              <a:t>databases, web servers, etc.</a:t>
            </a:r>
          </a:p>
          <a:p>
            <a:r>
              <a:rPr lang="en-US" dirty="0" smtClean="0"/>
              <a:t>You have different branches for your code in GitHub to separate features, integration code, and release code.</a:t>
            </a:r>
          </a:p>
          <a:p>
            <a:r>
              <a:rPr lang="en-US" dirty="0" smtClean="0"/>
              <a:t>CI applies to only selected branches</a:t>
            </a:r>
          </a:p>
          <a:p>
            <a:pPr lvl="1"/>
            <a:r>
              <a:rPr lang="en-US" dirty="0" smtClean="0"/>
              <a:t>Test/Integration Branch</a:t>
            </a:r>
          </a:p>
          <a:p>
            <a:pPr lvl="2"/>
            <a:r>
              <a:rPr lang="en-US" sz="2000" dirty="0" smtClean="0"/>
              <a:t>We called this Dev </a:t>
            </a:r>
            <a:r>
              <a:rPr lang="en-US" sz="2000" dirty="0" smtClean="0"/>
              <a:t>earlier</a:t>
            </a:r>
            <a:endParaRPr lang="en-US" sz="2800" dirty="0" smtClean="0"/>
          </a:p>
          <a:p>
            <a:endParaRPr lang="en-US" dirty="0"/>
          </a:p>
        </p:txBody>
      </p:sp>
    </p:spTree>
    <p:extLst>
      <p:ext uri="{BB962C8B-B14F-4D97-AF65-F5344CB8AC3E}">
        <p14:creationId xmlns:p14="http://schemas.microsoft.com/office/powerpoint/2010/main" val="1568940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308100"/>
            <a:ext cx="8128000" cy="5549900"/>
          </a:xfrm>
          <a:prstGeom prst="rect">
            <a:avLst/>
          </a:prstGeom>
        </p:spPr>
      </p:pic>
      <p:sp>
        <p:nvSpPr>
          <p:cNvPr id="8" name="Title 7"/>
          <p:cNvSpPr>
            <a:spLocks noGrp="1"/>
          </p:cNvSpPr>
          <p:nvPr>
            <p:ph type="title"/>
          </p:nvPr>
        </p:nvSpPr>
        <p:spPr>
          <a:xfrm>
            <a:off x="838200" y="0"/>
            <a:ext cx="10515600" cy="1325563"/>
          </a:xfrm>
        </p:spPr>
        <p:txBody>
          <a:bodyPr/>
          <a:lstStyle/>
          <a:p>
            <a:r>
              <a:rPr lang="en-US" dirty="0" smtClean="0"/>
              <a:t>Continuous Integration Cycle</a:t>
            </a:r>
            <a:endParaRPr lang="en-US" dirty="0"/>
          </a:p>
        </p:txBody>
      </p:sp>
      <p:sp>
        <p:nvSpPr>
          <p:cNvPr id="9" name="TextBox 8"/>
          <p:cNvSpPr txBox="1"/>
          <p:nvPr/>
        </p:nvSpPr>
        <p:spPr>
          <a:xfrm>
            <a:off x="7728559" y="1654306"/>
            <a:ext cx="4107841"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smtClean="0"/>
              <a:t>CI is distributed building and testing for multi-developer teams.</a:t>
            </a:r>
            <a:endParaRPr lang="en-US" sz="2800" dirty="0"/>
          </a:p>
        </p:txBody>
      </p:sp>
      <p:sp>
        <p:nvSpPr>
          <p:cNvPr id="2" name="Rectangle 1"/>
          <p:cNvSpPr/>
          <p:nvPr/>
        </p:nvSpPr>
        <p:spPr>
          <a:xfrm>
            <a:off x="7728559" y="4457579"/>
            <a:ext cx="4171168" cy="224676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800" dirty="0"/>
              <a:t>At the end of the CI phase, you have a running, fully functioning system that can undergo integration and systems testing. </a:t>
            </a:r>
          </a:p>
        </p:txBody>
      </p:sp>
    </p:spTree>
    <p:extLst>
      <p:ext uri="{BB962C8B-B14F-4D97-AF65-F5344CB8AC3E}">
        <p14:creationId xmlns:p14="http://schemas.microsoft.com/office/powerpoint/2010/main" val="235567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Continuous Integration</a:t>
            </a:r>
            <a:endParaRPr lang="en-US" dirty="0"/>
          </a:p>
        </p:txBody>
      </p:sp>
      <p:sp>
        <p:nvSpPr>
          <p:cNvPr id="3" name="Content Placeholder 2"/>
          <p:cNvSpPr>
            <a:spLocks noGrp="1"/>
          </p:cNvSpPr>
          <p:nvPr>
            <p:ph idx="1"/>
          </p:nvPr>
        </p:nvSpPr>
        <p:spPr/>
        <p:style>
          <a:lnRef idx="2">
            <a:schemeClr val="accent5"/>
          </a:lnRef>
          <a:fillRef idx="1">
            <a:schemeClr val="lt1"/>
          </a:fillRef>
          <a:effectRef idx="0">
            <a:schemeClr val="accent5"/>
          </a:effectRef>
          <a:fontRef idx="minor">
            <a:schemeClr val="dk1"/>
          </a:fontRef>
        </p:style>
        <p:txBody>
          <a:bodyPr>
            <a:normAutofit/>
          </a:bodyPr>
          <a:lstStyle/>
          <a:p>
            <a:r>
              <a:rPr lang="en-US" sz="3200" dirty="0" smtClean="0"/>
              <a:t>Continuous </a:t>
            </a:r>
            <a:r>
              <a:rPr lang="en-US" sz="3200" dirty="0"/>
              <a:t>Integration (CI) is a development practice that requires developers to integrate code into a shared repository </a:t>
            </a:r>
            <a:r>
              <a:rPr lang="en-US" sz="3200" b="1" dirty="0"/>
              <a:t>several times a day</a:t>
            </a:r>
            <a:r>
              <a:rPr lang="en-US" sz="3200" dirty="0"/>
              <a:t>. </a:t>
            </a:r>
            <a:endParaRPr lang="en-US" sz="3200" dirty="0" smtClean="0"/>
          </a:p>
          <a:p>
            <a:r>
              <a:rPr lang="en-US" sz="3200" dirty="0" smtClean="0"/>
              <a:t>Each </a:t>
            </a:r>
            <a:r>
              <a:rPr lang="en-US" sz="3200" dirty="0"/>
              <a:t>check-in is then verified by an automated build, allowing teams to detect problems early</a:t>
            </a:r>
            <a:r>
              <a:rPr lang="en-US" sz="3200" dirty="0" smtClean="0"/>
              <a:t>.</a:t>
            </a:r>
          </a:p>
          <a:p>
            <a:pPr lvl="1"/>
            <a:r>
              <a:rPr lang="en-US" dirty="0" smtClean="0"/>
              <a:t>Your build system had better be quick</a:t>
            </a:r>
          </a:p>
          <a:p>
            <a:r>
              <a:rPr lang="en-US" sz="3200" dirty="0" smtClean="0"/>
              <a:t>By </a:t>
            </a:r>
            <a:r>
              <a:rPr lang="en-US" sz="3200" dirty="0"/>
              <a:t>integrating regularly, you can detect errors </a:t>
            </a:r>
            <a:r>
              <a:rPr lang="en-US" sz="3200" dirty="0" smtClean="0"/>
              <a:t>quickly</a:t>
            </a:r>
            <a:r>
              <a:rPr lang="en-US" sz="3200" dirty="0"/>
              <a:t> </a:t>
            </a:r>
            <a:r>
              <a:rPr lang="en-US" sz="3200" dirty="0" smtClean="0"/>
              <a:t>and fix</a:t>
            </a:r>
            <a:endParaRPr lang="en-US" sz="3200" dirty="0"/>
          </a:p>
        </p:txBody>
      </p:sp>
      <p:sp>
        <p:nvSpPr>
          <p:cNvPr id="4" name="TextBox 3"/>
          <p:cNvSpPr txBox="1"/>
          <p:nvPr/>
        </p:nvSpPr>
        <p:spPr>
          <a:xfrm>
            <a:off x="3377146" y="6311900"/>
            <a:ext cx="5437707" cy="369332"/>
          </a:xfrm>
          <a:prstGeom prst="rect">
            <a:avLst/>
          </a:prstGeom>
          <a:noFill/>
        </p:spPr>
        <p:txBody>
          <a:bodyPr wrap="none" rtlCol="0">
            <a:spAutoFit/>
          </a:bodyPr>
          <a:lstStyle/>
          <a:p>
            <a:r>
              <a:rPr lang="en-US" dirty="0" smtClean="0"/>
              <a:t>https://</a:t>
            </a:r>
            <a:r>
              <a:rPr lang="en-US" dirty="0" err="1" smtClean="0"/>
              <a:t>www.thoughtworks.com</a:t>
            </a:r>
            <a:r>
              <a:rPr lang="en-US" dirty="0" smtClean="0"/>
              <a:t>/continuous-integration</a:t>
            </a:r>
            <a:endParaRPr lang="en-US" dirty="0"/>
          </a:p>
        </p:txBody>
      </p:sp>
    </p:spTree>
    <p:extLst>
      <p:ext uri="{BB962C8B-B14F-4D97-AF65-F5344CB8AC3E}">
        <p14:creationId xmlns:p14="http://schemas.microsoft.com/office/powerpoint/2010/main" val="1375182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Continuous Integration Practices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Maintain a single source </a:t>
            </a:r>
            <a:r>
              <a:rPr lang="en-US" dirty="0" smtClean="0"/>
              <a:t>repository </a:t>
            </a:r>
          </a:p>
          <a:p>
            <a:r>
              <a:rPr lang="en-US" dirty="0"/>
              <a:t>H</a:t>
            </a:r>
            <a:r>
              <a:rPr lang="en-US" dirty="0" smtClean="0"/>
              <a:t>ave a defined build process</a:t>
            </a:r>
            <a:endParaRPr lang="en-US" dirty="0"/>
          </a:p>
          <a:p>
            <a:r>
              <a:rPr lang="en-US" dirty="0"/>
              <a:t>Automate the build</a:t>
            </a:r>
          </a:p>
          <a:p>
            <a:r>
              <a:rPr lang="en-US" dirty="0"/>
              <a:t>Make your build self-testing</a:t>
            </a:r>
          </a:p>
          <a:p>
            <a:r>
              <a:rPr lang="en-US" dirty="0"/>
              <a:t>Every commit </a:t>
            </a:r>
            <a:r>
              <a:rPr lang="en-US" dirty="0" smtClean="0"/>
              <a:t>to the “integration” branch should </a:t>
            </a:r>
            <a:r>
              <a:rPr lang="en-US" dirty="0"/>
              <a:t>build on an integration machine</a:t>
            </a:r>
          </a:p>
          <a:p>
            <a:r>
              <a:rPr lang="en-US" dirty="0"/>
              <a:t>Keep the build fast</a:t>
            </a:r>
          </a:p>
          <a:p>
            <a:r>
              <a:rPr lang="en-US" dirty="0"/>
              <a:t>Test in a clone of the production environment</a:t>
            </a:r>
          </a:p>
          <a:p>
            <a:r>
              <a:rPr lang="en-US" dirty="0"/>
              <a:t>Make it easy for anyone to get the latest executable</a:t>
            </a:r>
          </a:p>
          <a:p>
            <a:r>
              <a:rPr lang="en-US" dirty="0"/>
              <a:t>Everyone can see what’s happening</a:t>
            </a:r>
          </a:p>
          <a:p>
            <a:r>
              <a:rPr lang="en-US" dirty="0"/>
              <a:t>Automate </a:t>
            </a:r>
            <a:r>
              <a:rPr lang="en-US" dirty="0" smtClean="0"/>
              <a:t>deployment</a:t>
            </a:r>
            <a:endParaRPr lang="en-US" dirty="0"/>
          </a:p>
        </p:txBody>
      </p:sp>
      <p:sp>
        <p:nvSpPr>
          <p:cNvPr id="4" name="TextBox 3"/>
          <p:cNvSpPr txBox="1"/>
          <p:nvPr/>
        </p:nvSpPr>
        <p:spPr>
          <a:xfrm>
            <a:off x="3377146" y="6311900"/>
            <a:ext cx="5437707" cy="369332"/>
          </a:xfrm>
          <a:prstGeom prst="rect">
            <a:avLst/>
          </a:prstGeom>
          <a:noFill/>
        </p:spPr>
        <p:txBody>
          <a:bodyPr wrap="none" rtlCol="0">
            <a:spAutoFit/>
          </a:bodyPr>
          <a:lstStyle/>
          <a:p>
            <a:r>
              <a:rPr lang="en-US" smtClean="0"/>
              <a:t>https://</a:t>
            </a:r>
            <a:r>
              <a:rPr lang="en-US" dirty="0" err="1" smtClean="0"/>
              <a:t>www.thoughtworks.com</a:t>
            </a:r>
            <a:r>
              <a:rPr lang="en-US" dirty="0" smtClean="0"/>
              <a:t>/continuous-integration</a:t>
            </a:r>
            <a:endParaRPr lang="en-US" dirty="0"/>
          </a:p>
        </p:txBody>
      </p:sp>
      <p:sp>
        <p:nvSpPr>
          <p:cNvPr id="5" name="TextBox 4"/>
          <p:cNvSpPr txBox="1"/>
          <p:nvPr/>
        </p:nvSpPr>
        <p:spPr>
          <a:xfrm>
            <a:off x="9206630" y="4926905"/>
            <a:ext cx="2680570" cy="13849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800" dirty="0" smtClean="0"/>
              <a:t>Note this is not just for </a:t>
            </a:r>
            <a:r>
              <a:rPr lang="en-US" sz="2800" dirty="0" err="1" smtClean="0"/>
              <a:t>microservices</a:t>
            </a:r>
            <a:r>
              <a:rPr lang="en-US" sz="2800" dirty="0" smtClean="0"/>
              <a:t>.</a:t>
            </a:r>
            <a:endParaRPr lang="en-US" sz="2800" dirty="0"/>
          </a:p>
        </p:txBody>
      </p:sp>
    </p:spTree>
    <p:extLst>
      <p:ext uri="{BB962C8B-B14F-4D97-AF65-F5344CB8AC3E}">
        <p14:creationId xmlns:p14="http://schemas.microsoft.com/office/powerpoint/2010/main" val="1474663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Sequence</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a:t>Developers check out code into their private workspaces.</a:t>
            </a:r>
          </a:p>
          <a:p>
            <a:pPr marL="514350" indent="-514350">
              <a:buFont typeface="+mj-lt"/>
              <a:buAutoNum type="arabicPeriod"/>
            </a:pPr>
            <a:r>
              <a:rPr lang="en-US" dirty="0"/>
              <a:t>When done, commit the changes to the repository.</a:t>
            </a:r>
          </a:p>
          <a:p>
            <a:pPr marL="514350" indent="-514350">
              <a:buFont typeface="+mj-lt"/>
              <a:buAutoNum type="arabicPeriod"/>
            </a:pPr>
            <a:r>
              <a:rPr lang="en-US" dirty="0"/>
              <a:t>The CI server monitors the repository and checks out changes when they occur.</a:t>
            </a:r>
          </a:p>
          <a:p>
            <a:pPr marL="514350" indent="-514350">
              <a:buFont typeface="+mj-lt"/>
              <a:buAutoNum type="arabicPeriod"/>
            </a:pPr>
            <a:r>
              <a:rPr lang="en-US" dirty="0"/>
              <a:t>The CI server builds the system and runs unit and integration tests.</a:t>
            </a:r>
          </a:p>
          <a:p>
            <a:pPr marL="514350" indent="-514350">
              <a:buFont typeface="+mj-lt"/>
              <a:buAutoNum type="arabicPeriod"/>
            </a:pPr>
            <a:r>
              <a:rPr lang="en-US" dirty="0"/>
              <a:t>The CI server releases deployable artefacts for testing.</a:t>
            </a:r>
          </a:p>
          <a:p>
            <a:pPr marL="514350" indent="-514350">
              <a:buFont typeface="+mj-lt"/>
              <a:buAutoNum type="arabicPeriod"/>
            </a:pPr>
            <a:r>
              <a:rPr lang="en-US" dirty="0"/>
              <a:t>The CI server assigns a build label to the version of the code it just built.</a:t>
            </a:r>
          </a:p>
          <a:p>
            <a:pPr marL="514350" indent="-514350">
              <a:buFont typeface="+mj-lt"/>
              <a:buAutoNum type="arabicPeriod"/>
            </a:pPr>
            <a:r>
              <a:rPr lang="en-US" dirty="0"/>
              <a:t>The CI server informs the team of the successful build.</a:t>
            </a:r>
          </a:p>
          <a:p>
            <a:pPr marL="514350" indent="-514350">
              <a:buFont typeface="+mj-lt"/>
              <a:buAutoNum type="arabicPeriod"/>
            </a:pPr>
            <a:r>
              <a:rPr lang="en-US" dirty="0"/>
              <a:t>If the build or tests fail, the CI server alerts the team.</a:t>
            </a:r>
          </a:p>
          <a:p>
            <a:pPr marL="514350" indent="-514350">
              <a:buFont typeface="+mj-lt"/>
              <a:buAutoNum type="arabicPeriod"/>
            </a:pPr>
            <a:r>
              <a:rPr lang="en-US" dirty="0"/>
              <a:t>The team fix the issue at the earliest opportunity.</a:t>
            </a:r>
          </a:p>
          <a:p>
            <a:pPr marL="514350" indent="-514350">
              <a:buFont typeface="+mj-lt"/>
              <a:buAutoNum type="arabicPeriod"/>
            </a:pPr>
            <a:r>
              <a:rPr lang="en-US" dirty="0"/>
              <a:t>Continue to continually integrate and test throughout the project.</a:t>
            </a:r>
          </a:p>
          <a:p>
            <a:endParaRPr lang="en-US" dirty="0"/>
          </a:p>
        </p:txBody>
      </p:sp>
      <p:sp>
        <p:nvSpPr>
          <p:cNvPr id="4" name="TextBox 3"/>
          <p:cNvSpPr txBox="1"/>
          <p:nvPr/>
        </p:nvSpPr>
        <p:spPr>
          <a:xfrm>
            <a:off x="3377146" y="6311900"/>
            <a:ext cx="5437707" cy="369332"/>
          </a:xfrm>
          <a:prstGeom prst="rect">
            <a:avLst/>
          </a:prstGeom>
          <a:noFill/>
        </p:spPr>
        <p:txBody>
          <a:bodyPr wrap="none" rtlCol="0">
            <a:spAutoFit/>
          </a:bodyPr>
          <a:lstStyle/>
          <a:p>
            <a:r>
              <a:rPr lang="en-US" dirty="0" smtClean="0"/>
              <a:t>https://</a:t>
            </a:r>
            <a:r>
              <a:rPr lang="en-US" dirty="0" err="1" smtClean="0"/>
              <a:t>www.thoughtworks.com</a:t>
            </a:r>
            <a:r>
              <a:rPr lang="en-US" dirty="0" smtClean="0"/>
              <a:t>/continuous-integration</a:t>
            </a:r>
            <a:endParaRPr lang="en-US" dirty="0"/>
          </a:p>
        </p:txBody>
      </p:sp>
    </p:spTree>
    <p:extLst>
      <p:ext uri="{BB962C8B-B14F-4D97-AF65-F5344CB8AC3E}">
        <p14:creationId xmlns:p14="http://schemas.microsoft.com/office/powerpoint/2010/main" val="560119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CI Concepts to </a:t>
            </a:r>
            <a:r>
              <a:rPr lang="en-US" dirty="0" err="1"/>
              <a:t>Microservices</a:t>
            </a:r>
            <a:endParaRPr lang="en-US" dirty="0"/>
          </a:p>
        </p:txBody>
      </p:sp>
      <p:sp>
        <p:nvSpPr>
          <p:cNvPr id="3" name="Content Placeholder 2"/>
          <p:cNvSpPr>
            <a:spLocks noGrp="1"/>
          </p:cNvSpPr>
          <p:nvPr>
            <p:ph idx="1"/>
          </p:nvPr>
        </p:nvSpPr>
        <p:spPr/>
        <p:txBody>
          <a:bodyPr>
            <a:normAutofit/>
          </a:bodyPr>
          <a:lstStyle/>
          <a:p>
            <a:r>
              <a:rPr lang="en-US" sz="3600" dirty="0" smtClean="0"/>
              <a:t>Integration and system testing are import for the CI phase</a:t>
            </a:r>
          </a:p>
          <a:p>
            <a:pPr lvl="1"/>
            <a:r>
              <a:rPr lang="en-US" sz="3200" dirty="0" smtClean="0"/>
              <a:t>Unit tests are not enough with decentralized development</a:t>
            </a:r>
          </a:p>
          <a:p>
            <a:r>
              <a:rPr lang="en-US" sz="3600" dirty="0" smtClean="0"/>
              <a:t>You </a:t>
            </a:r>
            <a:r>
              <a:rPr lang="en-US" sz="3600" dirty="0" smtClean="0"/>
              <a:t>have at least two choices on how to deploy </a:t>
            </a:r>
            <a:r>
              <a:rPr lang="en-US" sz="3600" dirty="0" err="1" smtClean="0"/>
              <a:t>microservices</a:t>
            </a:r>
            <a:r>
              <a:rPr lang="en-US" sz="3600" dirty="0" smtClean="0"/>
              <a:t> for testing...</a:t>
            </a:r>
          </a:p>
        </p:txBody>
      </p:sp>
    </p:spTree>
    <p:extLst>
      <p:ext uri="{BB962C8B-B14F-4D97-AF65-F5344CB8AC3E}">
        <p14:creationId xmlns:p14="http://schemas.microsoft.com/office/powerpoint/2010/main" val="414247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 </a:t>
            </a:r>
            <a:r>
              <a:rPr lang="en-US" dirty="0" smtClean="0"/>
              <a:t>#1</a:t>
            </a:r>
            <a:r>
              <a:rPr lang="en-US" dirty="0" smtClean="0"/>
              <a:t>: Build All Services</a:t>
            </a:r>
            <a:endParaRPr lang="en-US" dirty="0"/>
          </a:p>
        </p:txBody>
      </p:sp>
      <p:sp>
        <p:nvSpPr>
          <p:cNvPr id="3" name="Content Placeholder 2"/>
          <p:cNvSpPr>
            <a:spLocks noGrp="1"/>
          </p:cNvSpPr>
          <p:nvPr>
            <p:ph idx="1"/>
          </p:nvPr>
        </p:nvSpPr>
        <p:spPr/>
        <p:txBody>
          <a:bodyPr>
            <a:normAutofit/>
          </a:bodyPr>
          <a:lstStyle/>
          <a:p>
            <a:r>
              <a:rPr lang="en-US" dirty="0" smtClean="0"/>
              <a:t>Build and test the whole environment</a:t>
            </a:r>
          </a:p>
          <a:p>
            <a:pPr lvl="1"/>
            <a:r>
              <a:rPr lang="en-US" dirty="0" smtClean="0"/>
              <a:t>Your current check-in plus all other stable “dev” branch services.</a:t>
            </a:r>
          </a:p>
          <a:p>
            <a:r>
              <a:rPr lang="en-US" dirty="0" smtClean="0"/>
              <a:t>Advantage: you can go quickly to deployment with some confidence</a:t>
            </a:r>
          </a:p>
          <a:p>
            <a:r>
              <a:rPr lang="en-US" dirty="0" smtClean="0"/>
              <a:t>Disadvantage: may not be feasible with many services, very slow builds</a:t>
            </a:r>
          </a:p>
          <a:p>
            <a:r>
              <a:rPr lang="en-US" dirty="0" smtClean="0"/>
              <a:t>What kinds of tests?</a:t>
            </a:r>
          </a:p>
          <a:p>
            <a:pPr lvl="1"/>
            <a:r>
              <a:rPr lang="en-US" dirty="0" smtClean="0"/>
              <a:t>Unit, integration, and end-to-end system tests</a:t>
            </a:r>
          </a:p>
          <a:p>
            <a:endParaRPr lang="en-US" dirty="0"/>
          </a:p>
        </p:txBody>
      </p:sp>
    </p:spTree>
    <p:extLst>
      <p:ext uri="{BB962C8B-B14F-4D97-AF65-F5344CB8AC3E}">
        <p14:creationId xmlns:p14="http://schemas.microsoft.com/office/powerpoint/2010/main" val="108000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 #2</a:t>
            </a:r>
            <a:r>
              <a:rPr lang="en-US" dirty="0" smtClean="0"/>
              <a:t>: Build and Test One Service at a Time</a:t>
            </a:r>
            <a:endParaRPr lang="en-US" dirty="0"/>
          </a:p>
        </p:txBody>
      </p:sp>
      <p:sp>
        <p:nvSpPr>
          <p:cNvPr id="3" name="Content Placeholder 2"/>
          <p:cNvSpPr>
            <a:spLocks noGrp="1"/>
          </p:cNvSpPr>
          <p:nvPr>
            <p:ph idx="1"/>
          </p:nvPr>
        </p:nvSpPr>
        <p:spPr>
          <a:xfrm>
            <a:off x="838200" y="1700365"/>
            <a:ext cx="10515600" cy="2533432"/>
          </a:xfrm>
        </p:spPr>
        <p:txBody>
          <a:bodyPr>
            <a:normAutofit fontScale="92500" lnSpcReduction="10000"/>
          </a:bodyPr>
          <a:lstStyle/>
          <a:p>
            <a:r>
              <a:rPr lang="en-US" dirty="0" smtClean="0"/>
              <a:t>Build only one service at a time.</a:t>
            </a:r>
          </a:p>
          <a:p>
            <a:r>
              <a:rPr lang="en-US" dirty="0" smtClean="0"/>
              <a:t>Deploy your service into a stable production-like setting for testing.</a:t>
            </a:r>
          </a:p>
          <a:p>
            <a:pPr lvl="1"/>
            <a:r>
              <a:rPr lang="en-US" dirty="0" smtClean="0"/>
              <a:t>Composed of pre-built services based on stable versions.</a:t>
            </a:r>
          </a:p>
          <a:p>
            <a:r>
              <a:rPr lang="en-US" dirty="0" smtClean="0"/>
              <a:t>But beware: this could lead to side effects if other services are actively being changed by other developers</a:t>
            </a:r>
            <a:r>
              <a:rPr lang="en-US" dirty="0" smtClean="0"/>
              <a:t>.</a:t>
            </a:r>
          </a:p>
          <a:p>
            <a:r>
              <a:rPr lang="en-US" dirty="0" smtClean="0"/>
              <a:t>Solution: deploy frequently</a:t>
            </a:r>
            <a:endParaRPr lang="en-US" dirty="0" smtClean="0"/>
          </a:p>
        </p:txBody>
      </p:sp>
      <p:sp>
        <p:nvSpPr>
          <p:cNvPr id="4" name="Oval 3"/>
          <p:cNvSpPr/>
          <p:nvPr/>
        </p:nvSpPr>
        <p:spPr>
          <a:xfrm>
            <a:off x="1503124" y="4885151"/>
            <a:ext cx="1189972" cy="115239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mtClean="0"/>
              <a:t>Just Built</a:t>
            </a:r>
            <a:endParaRPr lang="en-US"/>
          </a:p>
        </p:txBody>
      </p:sp>
      <p:sp>
        <p:nvSpPr>
          <p:cNvPr id="5" name="Right Arrow 4"/>
          <p:cNvSpPr/>
          <p:nvPr/>
        </p:nvSpPr>
        <p:spPr>
          <a:xfrm>
            <a:off x="3557392" y="5198301"/>
            <a:ext cx="2242161" cy="5260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060502" y="4359058"/>
            <a:ext cx="1231724" cy="115239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Stable Service #1</a:t>
            </a:r>
            <a:endParaRPr lang="en-US" dirty="0"/>
          </a:p>
        </p:txBody>
      </p:sp>
      <p:sp>
        <p:nvSpPr>
          <p:cNvPr id="8" name="Oval 7"/>
          <p:cNvSpPr/>
          <p:nvPr/>
        </p:nvSpPr>
        <p:spPr>
          <a:xfrm>
            <a:off x="9171145" y="5511452"/>
            <a:ext cx="1231724" cy="115239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Stable Service #4</a:t>
            </a:r>
            <a:endParaRPr lang="en-US" dirty="0"/>
          </a:p>
        </p:txBody>
      </p:sp>
      <p:sp>
        <p:nvSpPr>
          <p:cNvPr id="9" name="Oval 8"/>
          <p:cNvSpPr/>
          <p:nvPr/>
        </p:nvSpPr>
        <p:spPr>
          <a:xfrm>
            <a:off x="7565721" y="5511452"/>
            <a:ext cx="1231724" cy="115239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Stable Service #3</a:t>
            </a:r>
            <a:endParaRPr lang="en-US" dirty="0"/>
          </a:p>
        </p:txBody>
      </p:sp>
      <p:sp>
        <p:nvSpPr>
          <p:cNvPr id="10" name="Oval 9"/>
          <p:cNvSpPr/>
          <p:nvPr/>
        </p:nvSpPr>
        <p:spPr>
          <a:xfrm>
            <a:off x="9820406" y="4359058"/>
            <a:ext cx="1231724" cy="115239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Stable Service #2</a:t>
            </a:r>
            <a:endParaRPr lang="en-US" dirty="0"/>
          </a:p>
        </p:txBody>
      </p:sp>
      <p:sp>
        <p:nvSpPr>
          <p:cNvPr id="11" name="Oval 10"/>
          <p:cNvSpPr/>
          <p:nvPr/>
        </p:nvSpPr>
        <p:spPr>
          <a:xfrm>
            <a:off x="6455078" y="4478055"/>
            <a:ext cx="1231724" cy="115239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Stable Service #0</a:t>
            </a:r>
            <a:endParaRPr lang="en-US" dirty="0"/>
          </a:p>
        </p:txBody>
      </p:sp>
      <p:sp>
        <p:nvSpPr>
          <p:cNvPr id="6" name="Oval 5"/>
          <p:cNvSpPr/>
          <p:nvPr/>
        </p:nvSpPr>
        <p:spPr>
          <a:xfrm>
            <a:off x="6327733" y="4496844"/>
            <a:ext cx="1237988" cy="115239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mtClean="0"/>
              <a:t>Just Built</a:t>
            </a:r>
            <a:endParaRPr lang="en-US"/>
          </a:p>
        </p:txBody>
      </p:sp>
    </p:spTree>
    <p:extLst>
      <p:ext uri="{BB962C8B-B14F-4D97-AF65-F5344CB8AC3E}">
        <p14:creationId xmlns:p14="http://schemas.microsoft.com/office/powerpoint/2010/main" val="547427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dirty="0" smtClean="0"/>
              <a:t>Continuous Deployment</a:t>
            </a:r>
            <a:endParaRPr lang="en-US" dirty="0"/>
          </a:p>
        </p:txBody>
      </p:sp>
      <p:sp>
        <p:nvSpPr>
          <p:cNvPr id="5" name="Subtitle 4"/>
          <p:cNvSpPr>
            <a:spLocks noGrp="1"/>
          </p:cNvSpPr>
          <p:nvPr>
            <p:ph type="subTitle" idx="1"/>
          </p:nvPr>
        </p:nvSpPr>
        <p:spPr/>
        <p:style>
          <a:lnRef idx="2">
            <a:schemeClr val="accent5"/>
          </a:lnRef>
          <a:fillRef idx="1">
            <a:schemeClr val="lt1"/>
          </a:fillRef>
          <a:effectRef idx="0">
            <a:schemeClr val="accent5"/>
          </a:effectRef>
          <a:fontRef idx="minor">
            <a:schemeClr val="dk1"/>
          </a:fontRef>
        </p:style>
        <p:txBody>
          <a:bodyPr anchor="ctr">
            <a:normAutofit/>
          </a:bodyPr>
          <a:lstStyle/>
          <a:p>
            <a:r>
              <a:rPr lang="en-US" sz="3200" dirty="0" smtClean="0"/>
              <a:t>The other half of the battle</a:t>
            </a:r>
            <a:endParaRPr lang="en-US" sz="3200" dirty="0"/>
          </a:p>
        </p:txBody>
      </p:sp>
    </p:spTree>
    <p:extLst>
      <p:ext uri="{BB962C8B-B14F-4D97-AF65-F5344CB8AC3E}">
        <p14:creationId xmlns:p14="http://schemas.microsoft.com/office/powerpoint/2010/main" val="798721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75982" y="0"/>
            <a:ext cx="9840036" cy="6858000"/>
          </a:xfrm>
          <a:prstGeom prst="rect">
            <a:avLst/>
          </a:prstGeom>
        </p:spPr>
      </p:pic>
    </p:spTree>
    <p:extLst>
      <p:ext uri="{BB962C8B-B14F-4D97-AF65-F5344CB8AC3E}">
        <p14:creationId xmlns:p14="http://schemas.microsoft.com/office/powerpoint/2010/main" val="1780781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a:t>
            </a:r>
            <a:endParaRPr lang="en-US" dirty="0"/>
          </a:p>
        </p:txBody>
      </p:sp>
      <p:sp>
        <p:nvSpPr>
          <p:cNvPr id="3" name="Content Placeholder 2"/>
          <p:cNvSpPr>
            <a:spLocks noGrp="1"/>
          </p:cNvSpPr>
          <p:nvPr>
            <p:ph idx="1"/>
          </p:nvPr>
        </p:nvSpPr>
        <p:spPr/>
        <p:txBody>
          <a:bodyPr>
            <a:normAutofit/>
          </a:bodyPr>
          <a:lstStyle/>
          <a:p>
            <a:r>
              <a:rPr lang="en-US" dirty="0" smtClean="0"/>
              <a:t>CD </a:t>
            </a:r>
            <a:r>
              <a:rPr lang="en-US" dirty="0" smtClean="0"/>
              <a:t>extends CI concepts to frequently push working code into production.</a:t>
            </a:r>
          </a:p>
          <a:p>
            <a:pPr lvl="1"/>
            <a:r>
              <a:rPr lang="en-US" dirty="0" smtClean="0"/>
              <a:t>”Hands free” deployment</a:t>
            </a:r>
          </a:p>
          <a:p>
            <a:r>
              <a:rPr lang="en-US" dirty="0" smtClean="0"/>
              <a:t>The hard part of CD: transitioning and rolling back data behind </a:t>
            </a:r>
            <a:r>
              <a:rPr lang="en-US" dirty="0" err="1" smtClean="0"/>
              <a:t>stateful</a:t>
            </a:r>
            <a:r>
              <a:rPr lang="en-US" dirty="0" smtClean="0"/>
              <a:t> </a:t>
            </a:r>
            <a:r>
              <a:rPr lang="en-US" dirty="0" smtClean="0"/>
              <a:t>services</a:t>
            </a:r>
          </a:p>
          <a:p>
            <a:pPr lvl="1"/>
            <a:r>
              <a:rPr lang="en-US" dirty="0" smtClean="0"/>
              <a:t>Airavata’s registry component </a:t>
            </a:r>
          </a:p>
          <a:p>
            <a:pPr lvl="1"/>
            <a:r>
              <a:rPr lang="en-US" dirty="0" smtClean="0"/>
              <a:t>Spring 2017 advanced course topic</a:t>
            </a:r>
          </a:p>
        </p:txBody>
      </p:sp>
    </p:spTree>
    <p:extLst>
      <p:ext uri="{BB962C8B-B14F-4D97-AF65-F5344CB8AC3E}">
        <p14:creationId xmlns:p14="http://schemas.microsoft.com/office/powerpoint/2010/main" val="1233087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23345"/>
            <a:ext cx="12192000" cy="6411310"/>
          </a:xfrm>
          <a:prstGeom prst="rect">
            <a:avLst/>
          </a:prstGeom>
        </p:spPr>
      </p:pic>
    </p:spTree>
    <p:extLst>
      <p:ext uri="{BB962C8B-B14F-4D97-AF65-F5344CB8AC3E}">
        <p14:creationId xmlns:p14="http://schemas.microsoft.com/office/powerpoint/2010/main" val="185216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Continuous Deployment Strategies</a:t>
            </a:r>
            <a:endParaRPr lang="en-US" dirty="0"/>
          </a:p>
        </p:txBody>
      </p:sp>
      <p:sp>
        <p:nvSpPr>
          <p:cNvPr id="10" name="Text Placeholder 9"/>
          <p:cNvSpPr>
            <a:spLocks noGrp="1"/>
          </p:cNvSpPr>
          <p:nvPr>
            <p:ph type="body" idx="1"/>
          </p:nvPr>
        </p:nvSpPr>
        <p:spPr/>
        <p:txBody>
          <a:bodyPr>
            <a:normAutofit/>
          </a:bodyPr>
          <a:lstStyle/>
          <a:p>
            <a:r>
              <a:rPr lang="en-US" sz="3600" dirty="0" smtClean="0"/>
              <a:t>Rolling Updates</a:t>
            </a:r>
            <a:endParaRPr lang="en-US" sz="3600" dirty="0"/>
          </a:p>
        </p:txBody>
      </p:sp>
      <p:sp>
        <p:nvSpPr>
          <p:cNvPr id="8" name="Content Placeholder 7"/>
          <p:cNvSpPr>
            <a:spLocks noGrp="1"/>
          </p:cNvSpPr>
          <p:nvPr>
            <p:ph sz="half" idx="2"/>
          </p:nvPr>
        </p:nvSpPr>
        <p:spPr/>
        <p:txBody>
          <a:bodyPr>
            <a:normAutofit lnSpcReduction="10000"/>
          </a:bodyPr>
          <a:lstStyle/>
          <a:p>
            <a:r>
              <a:rPr lang="en-US" dirty="0" smtClean="0"/>
              <a:t>Incrementally update every instance of every service.</a:t>
            </a:r>
          </a:p>
          <a:p>
            <a:r>
              <a:rPr lang="en-US" dirty="0" smtClean="0"/>
              <a:t>After each update, verify that the updated service is OK.</a:t>
            </a:r>
          </a:p>
          <a:p>
            <a:r>
              <a:rPr lang="en-US" dirty="0" smtClean="0"/>
              <a:t>If OK, update the next instance.</a:t>
            </a:r>
          </a:p>
          <a:p>
            <a:r>
              <a:rPr lang="en-US" dirty="0" smtClean="0"/>
              <a:t>If not, rollback the service instance to the last working version </a:t>
            </a:r>
          </a:p>
          <a:p>
            <a:pPr lvl="1"/>
            <a:r>
              <a:rPr lang="en-US" dirty="0" smtClean="0"/>
              <a:t>Cancel the update</a:t>
            </a:r>
            <a:endParaRPr lang="en-US" dirty="0"/>
          </a:p>
        </p:txBody>
      </p:sp>
      <p:sp>
        <p:nvSpPr>
          <p:cNvPr id="11" name="Text Placeholder 10"/>
          <p:cNvSpPr>
            <a:spLocks noGrp="1"/>
          </p:cNvSpPr>
          <p:nvPr>
            <p:ph type="body" sz="quarter" idx="3"/>
          </p:nvPr>
        </p:nvSpPr>
        <p:spPr/>
        <p:txBody>
          <a:bodyPr>
            <a:normAutofit/>
          </a:bodyPr>
          <a:lstStyle/>
          <a:p>
            <a:r>
              <a:rPr lang="en-US" sz="3600" dirty="0" smtClean="0"/>
              <a:t>All at Once Updates</a:t>
            </a:r>
            <a:endParaRPr lang="en-US" sz="3600" dirty="0"/>
          </a:p>
        </p:txBody>
      </p:sp>
      <p:sp>
        <p:nvSpPr>
          <p:cNvPr id="9" name="Content Placeholder 8"/>
          <p:cNvSpPr>
            <a:spLocks noGrp="1"/>
          </p:cNvSpPr>
          <p:nvPr>
            <p:ph sz="quarter" idx="4"/>
          </p:nvPr>
        </p:nvSpPr>
        <p:spPr/>
        <p:txBody>
          <a:bodyPr/>
          <a:lstStyle/>
          <a:p>
            <a:r>
              <a:rPr lang="en-US" dirty="0" smtClean="0"/>
              <a:t>Keep two versions of the system</a:t>
            </a:r>
          </a:p>
          <a:p>
            <a:pPr lvl="1"/>
            <a:r>
              <a:rPr lang="en-US" dirty="0" smtClean="0"/>
              <a:t>Version Blue: the current production system</a:t>
            </a:r>
          </a:p>
          <a:p>
            <a:pPr lvl="1"/>
            <a:r>
              <a:rPr lang="en-US" dirty="0" smtClean="0"/>
              <a:t>Version Green: the updated system, deployed with CD.</a:t>
            </a:r>
          </a:p>
          <a:p>
            <a:r>
              <a:rPr lang="en-US" dirty="0" smtClean="0"/>
              <a:t>Route all calls to Green.</a:t>
            </a:r>
          </a:p>
          <a:p>
            <a:r>
              <a:rPr lang="en-US" dirty="0" smtClean="0"/>
              <a:t>If there are any problems, switch back to Blue</a:t>
            </a:r>
          </a:p>
        </p:txBody>
      </p:sp>
      <p:sp>
        <p:nvSpPr>
          <p:cNvPr id="12" name="TextBox 11"/>
          <p:cNvSpPr txBox="1"/>
          <p:nvPr/>
        </p:nvSpPr>
        <p:spPr>
          <a:xfrm>
            <a:off x="839788" y="6300592"/>
            <a:ext cx="10515600"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smtClean="0"/>
              <a:t>Note again this becomes tricky when services are </a:t>
            </a:r>
            <a:r>
              <a:rPr lang="en-US" sz="2400" dirty="0" err="1" smtClean="0"/>
              <a:t>stateful</a:t>
            </a:r>
            <a:r>
              <a:rPr lang="en-US" sz="2400" dirty="0" smtClean="0"/>
              <a:t> or record data. </a:t>
            </a:r>
            <a:endParaRPr lang="en-US" sz="2400" dirty="0"/>
          </a:p>
        </p:txBody>
      </p:sp>
    </p:spTree>
    <p:extLst>
      <p:ext uri="{BB962C8B-B14F-4D97-AF65-F5344CB8AC3E}">
        <p14:creationId xmlns:p14="http://schemas.microsoft.com/office/powerpoint/2010/main" val="59629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09600" y="279400"/>
            <a:ext cx="11684000" cy="1143000"/>
          </a:xfrm>
        </p:spPr>
        <p:txBody>
          <a:bodyPr>
            <a:normAutofit/>
          </a:bodyPr>
          <a:lstStyle/>
          <a:p>
            <a:r>
              <a:rPr lang="en-US" dirty="0"/>
              <a:t>Rolling </a:t>
            </a:r>
            <a:r>
              <a:rPr lang="en-US" dirty="0" smtClean="0"/>
              <a:t>update </a:t>
            </a:r>
            <a:r>
              <a:rPr lang="en-US" dirty="0"/>
              <a:t>– Deploy without downtime</a:t>
            </a:r>
          </a:p>
        </p:txBody>
      </p:sp>
      <p:sp>
        <p:nvSpPr>
          <p:cNvPr id="5" name="Oval 4"/>
          <p:cNvSpPr/>
          <p:nvPr/>
        </p:nvSpPr>
        <p:spPr>
          <a:xfrm>
            <a:off x="5408248"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sp>
        <p:nvSpPr>
          <p:cNvPr id="6" name="Oval 5"/>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sp>
        <p:nvSpPr>
          <p:cNvPr id="7" name="Oval 6"/>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sp>
        <p:nvSpPr>
          <p:cNvPr id="2" name="Rectangle 1"/>
          <p:cNvSpPr/>
          <p:nvPr/>
        </p:nvSpPr>
        <p:spPr>
          <a:xfrm>
            <a:off x="4796889" y="1769004"/>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cxnSp>
        <p:nvCxnSpPr>
          <p:cNvPr id="21" name="Elbow Connector 20"/>
          <p:cNvCxnSpPr>
            <a:stCxn id="2" idx="2"/>
            <a:endCxn id="6" idx="0"/>
          </p:cNvCxnSpPr>
          <p:nvPr/>
        </p:nvCxnSpPr>
        <p:spPr>
          <a:xfrm rot="5400000">
            <a:off x="4278284" y="2299035"/>
            <a:ext cx="1048545" cy="2422768"/>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2" idx="2"/>
            <a:endCxn id="5" idx="0"/>
          </p:cNvCxnSpPr>
          <p:nvPr/>
        </p:nvCxnSpPr>
        <p:spPr>
          <a:xfrm rot="5400000">
            <a:off x="5489668" y="3510419"/>
            <a:ext cx="1048545" cy="12700"/>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a:stCxn id="2" idx="2"/>
            <a:endCxn id="7" idx="0"/>
          </p:cNvCxnSpPr>
          <p:nvPr/>
        </p:nvCxnSpPr>
        <p:spPr>
          <a:xfrm rot="16200000" flipH="1">
            <a:off x="6701052" y="2299035"/>
            <a:ext cx="1048545" cy="2422768"/>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80644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Rolling </a:t>
            </a:r>
            <a:r>
              <a:rPr lang="en-US" dirty="0" smtClean="0"/>
              <a:t>update </a:t>
            </a:r>
            <a:r>
              <a:rPr lang="en-US" dirty="0"/>
              <a:t>– Deploy without downtime</a:t>
            </a:r>
          </a:p>
        </p:txBody>
      </p:sp>
      <p:sp>
        <p:nvSpPr>
          <p:cNvPr id="4" name="Oval 3"/>
          <p:cNvSpPr/>
          <p:nvPr/>
        </p:nvSpPr>
        <p:spPr>
          <a:xfrm>
            <a:off x="5408248"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sp>
        <p:nvSpPr>
          <p:cNvPr id="5" name="Oval 4"/>
          <p:cNvSpPr/>
          <p:nvPr/>
        </p:nvSpPr>
        <p:spPr>
          <a:xfrm>
            <a:off x="2985480" y="4034692"/>
            <a:ext cx="1211384" cy="1211384"/>
          </a:xfrm>
          <a:prstGeom prst="ellipse">
            <a:avLst/>
          </a:prstGeom>
          <a:solidFill>
            <a:schemeClr val="accent4">
              <a:lumMod val="20000"/>
              <a:lumOff val="80000"/>
            </a:schemeClr>
          </a:solidFill>
          <a:ln w="12700">
            <a:solidFill>
              <a:schemeClr val="accent4">
                <a:lumMod val="60000"/>
                <a:lumOff val="40000"/>
              </a:schemeClr>
            </a:solidFill>
          </a:ln>
          <a:effectLst>
            <a:glow rad="1524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4">
                    <a:lumMod val="60000"/>
                    <a:lumOff val="40000"/>
                  </a:schemeClr>
                </a:solidFill>
                <a:latin typeface="Arial"/>
                <a:cs typeface="Arial"/>
              </a:rPr>
              <a:t>v2</a:t>
            </a:r>
          </a:p>
        </p:txBody>
      </p:sp>
      <p:sp>
        <p:nvSpPr>
          <p:cNvPr id="6" name="Oval 5"/>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cxnSp>
        <p:nvCxnSpPr>
          <p:cNvPr id="10" name="Elbow Connector 9"/>
          <p:cNvCxnSpPr/>
          <p:nvPr/>
        </p:nvCxnSpPr>
        <p:spPr>
          <a:xfrm rot="5400000">
            <a:off x="5409489" y="3427761"/>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a:off x="6620872" y="221885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799371" y="1944368"/>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Tree>
    <p:extLst>
      <p:ext uri="{BB962C8B-B14F-4D97-AF65-F5344CB8AC3E}">
        <p14:creationId xmlns:p14="http://schemas.microsoft.com/office/powerpoint/2010/main" val="17210436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Rolling </a:t>
            </a:r>
            <a:r>
              <a:rPr lang="en-US" dirty="0" smtClean="0"/>
              <a:t>update </a:t>
            </a:r>
            <a:r>
              <a:rPr lang="en-US" dirty="0"/>
              <a:t>– Deploy without downtime</a:t>
            </a:r>
          </a:p>
        </p:txBody>
      </p:sp>
      <p:sp>
        <p:nvSpPr>
          <p:cNvPr id="4" name="Oval 3"/>
          <p:cNvSpPr/>
          <p:nvPr/>
        </p:nvSpPr>
        <p:spPr>
          <a:xfrm>
            <a:off x="5408248" y="4034692"/>
            <a:ext cx="1211384" cy="1211384"/>
          </a:xfrm>
          <a:prstGeom prst="ellipse">
            <a:avLst/>
          </a:prstGeom>
          <a:solidFill>
            <a:schemeClr val="accent4">
              <a:lumMod val="20000"/>
              <a:lumOff val="80000"/>
            </a:schemeClr>
          </a:solidFill>
          <a:ln w="12700">
            <a:solidFill>
              <a:schemeClr val="accent4">
                <a:lumMod val="60000"/>
                <a:lumOff val="40000"/>
              </a:schemeClr>
            </a:solidFill>
          </a:ln>
          <a:effectLst>
            <a:glow rad="1524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4">
                    <a:lumMod val="60000"/>
                    <a:lumOff val="40000"/>
                  </a:schemeClr>
                </a:solidFill>
                <a:latin typeface="Arial"/>
                <a:cs typeface="Arial"/>
              </a:rPr>
              <a:t>v2</a:t>
            </a:r>
          </a:p>
        </p:txBody>
      </p:sp>
      <p:sp>
        <p:nvSpPr>
          <p:cNvPr id="5" name="Oval 4"/>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6" name="Oval 5"/>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v1</a:t>
            </a:r>
          </a:p>
        </p:txBody>
      </p:sp>
      <p:cxnSp>
        <p:nvCxnSpPr>
          <p:cNvPr id="9" name="Elbow Connector 8"/>
          <p:cNvCxnSpPr/>
          <p:nvPr/>
        </p:nvCxnSpPr>
        <p:spPr>
          <a:xfrm rot="5400000">
            <a:off x="4198105" y="2216377"/>
            <a:ext cx="1211384" cy="2425249"/>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a:off x="6620872" y="221885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799369" y="2006999"/>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Tree>
    <p:extLst>
      <p:ext uri="{BB962C8B-B14F-4D97-AF65-F5344CB8AC3E}">
        <p14:creationId xmlns:p14="http://schemas.microsoft.com/office/powerpoint/2010/main" val="12248427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Rolling </a:t>
            </a:r>
            <a:r>
              <a:rPr lang="en-US" dirty="0" smtClean="0"/>
              <a:t>update </a:t>
            </a:r>
            <a:r>
              <a:rPr lang="en-US" dirty="0"/>
              <a:t>– Deploy without downtime</a:t>
            </a:r>
          </a:p>
        </p:txBody>
      </p:sp>
      <p:sp>
        <p:nvSpPr>
          <p:cNvPr id="6" name="Oval 5"/>
          <p:cNvSpPr/>
          <p:nvPr/>
        </p:nvSpPr>
        <p:spPr>
          <a:xfrm>
            <a:off x="7831016" y="4026823"/>
            <a:ext cx="1211384" cy="1211384"/>
          </a:xfrm>
          <a:prstGeom prst="ellipse">
            <a:avLst/>
          </a:prstGeom>
          <a:solidFill>
            <a:schemeClr val="accent4">
              <a:lumMod val="20000"/>
              <a:lumOff val="80000"/>
            </a:schemeClr>
          </a:solidFill>
          <a:ln w="12700">
            <a:solidFill>
              <a:schemeClr val="accent4">
                <a:lumMod val="60000"/>
                <a:lumOff val="40000"/>
              </a:schemeClr>
            </a:solidFill>
          </a:ln>
          <a:effectLst>
            <a:glow rad="1524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4">
                    <a:lumMod val="60000"/>
                    <a:lumOff val="40000"/>
                  </a:schemeClr>
                </a:solidFill>
                <a:latin typeface="Arial"/>
                <a:cs typeface="Arial"/>
              </a:rPr>
              <a:t>v2</a:t>
            </a:r>
          </a:p>
        </p:txBody>
      </p:sp>
      <p:sp>
        <p:nvSpPr>
          <p:cNvPr id="11" name="Oval 10"/>
          <p:cNvSpPr/>
          <p:nvPr/>
        </p:nvSpPr>
        <p:spPr>
          <a:xfrm>
            <a:off x="5408248"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13" name="Oval 12"/>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cxnSp>
        <p:nvCxnSpPr>
          <p:cNvPr id="14" name="Elbow Connector 13"/>
          <p:cNvCxnSpPr>
            <a:endCxn id="13" idx="0"/>
          </p:cNvCxnSpPr>
          <p:nvPr/>
        </p:nvCxnSpPr>
        <p:spPr>
          <a:xfrm rot="5400000">
            <a:off x="4198105" y="2216377"/>
            <a:ext cx="1211384" cy="2425249"/>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5" name="Elbow Connector 14"/>
          <p:cNvCxnSpPr>
            <a:endCxn id="11" idx="0"/>
          </p:cNvCxnSpPr>
          <p:nvPr/>
        </p:nvCxnSpPr>
        <p:spPr>
          <a:xfrm rot="5400000">
            <a:off x="5409489" y="3427761"/>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4796889" y="1969421"/>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Tree>
    <p:extLst>
      <p:ext uri="{BB962C8B-B14F-4D97-AF65-F5344CB8AC3E}">
        <p14:creationId xmlns:p14="http://schemas.microsoft.com/office/powerpoint/2010/main" val="10781833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Health Tracking – Catch deployment problems</a:t>
            </a:r>
          </a:p>
        </p:txBody>
      </p:sp>
      <p:sp>
        <p:nvSpPr>
          <p:cNvPr id="5" name="Oval 4"/>
          <p:cNvSpPr/>
          <p:nvPr/>
        </p:nvSpPr>
        <p:spPr>
          <a:xfrm>
            <a:off x="5408248"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6" name="Oval 5"/>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7" name="Oval 6"/>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cxnSp>
        <p:nvCxnSpPr>
          <p:cNvPr id="21" name="Elbow Connector 20"/>
          <p:cNvCxnSpPr>
            <a:endCxn id="6" idx="0"/>
          </p:cNvCxnSpPr>
          <p:nvPr/>
        </p:nvCxnSpPr>
        <p:spPr>
          <a:xfrm rot="5400000">
            <a:off x="4198105" y="2216377"/>
            <a:ext cx="1211384" cy="2425249"/>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2" name="Elbow Connector 21"/>
          <p:cNvCxnSpPr>
            <a:endCxn id="5" idx="0"/>
          </p:cNvCxnSpPr>
          <p:nvPr/>
        </p:nvCxnSpPr>
        <p:spPr>
          <a:xfrm rot="5400000">
            <a:off x="5409489" y="3427761"/>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a:endCxn id="7" idx="0"/>
          </p:cNvCxnSpPr>
          <p:nvPr/>
        </p:nvCxnSpPr>
        <p:spPr>
          <a:xfrm rot="16200000" flipH="1">
            <a:off x="6620872" y="221885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799369" y="2069629"/>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Tree>
    <p:extLst>
      <p:ext uri="{BB962C8B-B14F-4D97-AF65-F5344CB8AC3E}">
        <p14:creationId xmlns:p14="http://schemas.microsoft.com/office/powerpoint/2010/main" val="10836536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Health </a:t>
            </a:r>
            <a:r>
              <a:rPr lang="en-US" dirty="0" smtClean="0"/>
              <a:t>tracking </a:t>
            </a:r>
            <a:r>
              <a:rPr lang="en-US" dirty="0"/>
              <a:t>– Catch deployment problems</a:t>
            </a:r>
          </a:p>
        </p:txBody>
      </p:sp>
      <p:sp>
        <p:nvSpPr>
          <p:cNvPr id="4" name="Oval 3"/>
          <p:cNvSpPr/>
          <p:nvPr/>
        </p:nvSpPr>
        <p:spPr>
          <a:xfrm>
            <a:off x="2985480" y="4034691"/>
            <a:ext cx="1211384" cy="1211384"/>
          </a:xfrm>
          <a:prstGeom prst="ellipse">
            <a:avLst/>
          </a:prstGeom>
          <a:solidFill>
            <a:schemeClr val="accent5">
              <a:lumMod val="40000"/>
              <a:lumOff val="60000"/>
            </a:schemeClr>
          </a:solidFill>
          <a:ln w="12700">
            <a:solidFill>
              <a:schemeClr val="accent5">
                <a:lumMod val="75000"/>
              </a:schemeClr>
            </a:solidFill>
          </a:ln>
          <a:effectLst>
            <a:glow rad="152400">
              <a:schemeClr val="accent5">
                <a:lumMod val="75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5">
                    <a:lumMod val="75000"/>
                  </a:schemeClr>
                </a:solidFill>
                <a:latin typeface="Arial"/>
                <a:cs typeface="Arial"/>
              </a:rPr>
              <a:t>v3</a:t>
            </a:r>
          </a:p>
        </p:txBody>
      </p:sp>
      <p:sp>
        <p:nvSpPr>
          <p:cNvPr id="5" name="Oval 4"/>
          <p:cNvSpPr/>
          <p:nvPr/>
        </p:nvSpPr>
        <p:spPr>
          <a:xfrm>
            <a:off x="5408248" y="4034691"/>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6" name="Oval 5"/>
          <p:cNvSpPr/>
          <p:nvPr/>
        </p:nvSpPr>
        <p:spPr>
          <a:xfrm>
            <a:off x="7831016" y="4034691"/>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cxnSp>
        <p:nvCxnSpPr>
          <p:cNvPr id="10" name="Elbow Connector 9"/>
          <p:cNvCxnSpPr/>
          <p:nvPr/>
        </p:nvCxnSpPr>
        <p:spPr>
          <a:xfrm rot="5400000">
            <a:off x="5409489" y="3427760"/>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a:off x="6620872" y="2218855"/>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185472" y="4343400"/>
            <a:ext cx="1324376" cy="584775"/>
          </a:xfrm>
          <a:prstGeom prst="rect">
            <a:avLst/>
          </a:prstGeom>
          <a:noFill/>
        </p:spPr>
        <p:txBody>
          <a:bodyPr wrap="square" rtlCol="0">
            <a:spAutoFit/>
          </a:bodyPr>
          <a:lstStyle/>
          <a:p>
            <a:pPr algn="ctr"/>
            <a:r>
              <a:rPr lang="en-US" sz="3200" dirty="0">
                <a:solidFill>
                  <a:schemeClr val="accent5">
                    <a:lumMod val="60000"/>
                    <a:lumOff val="40000"/>
                  </a:schemeClr>
                </a:solidFill>
                <a:latin typeface="Arial"/>
                <a:cs typeface="Arial"/>
              </a:rPr>
              <a:t>Stop</a:t>
            </a:r>
          </a:p>
        </p:txBody>
      </p:sp>
      <p:sp>
        <p:nvSpPr>
          <p:cNvPr id="13" name="Rectangle 12"/>
          <p:cNvSpPr/>
          <p:nvPr/>
        </p:nvSpPr>
        <p:spPr>
          <a:xfrm>
            <a:off x="4792463" y="2015398"/>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Tree>
    <p:extLst>
      <p:ext uri="{BB962C8B-B14F-4D97-AF65-F5344CB8AC3E}">
        <p14:creationId xmlns:p14="http://schemas.microsoft.com/office/powerpoint/2010/main" val="10646801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Health </a:t>
            </a:r>
            <a:r>
              <a:rPr lang="en-US" dirty="0" smtClean="0"/>
              <a:t>tracking </a:t>
            </a:r>
            <a:r>
              <a:rPr lang="en-US" dirty="0"/>
              <a:t>– Catch deployment problems</a:t>
            </a:r>
          </a:p>
        </p:txBody>
      </p:sp>
      <p:sp>
        <p:nvSpPr>
          <p:cNvPr id="4" name="Oval 3"/>
          <p:cNvSpPr/>
          <p:nvPr/>
        </p:nvSpPr>
        <p:spPr>
          <a:xfrm>
            <a:off x="5408248" y="4026823"/>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5" name="Oval 4"/>
          <p:cNvSpPr/>
          <p:nvPr/>
        </p:nvSpPr>
        <p:spPr>
          <a:xfrm>
            <a:off x="2985480" y="4026823"/>
            <a:ext cx="1211384" cy="1211384"/>
          </a:xfrm>
          <a:prstGeom prst="ellipse">
            <a:avLst/>
          </a:prstGeom>
          <a:solidFill>
            <a:schemeClr val="accent4">
              <a:lumMod val="20000"/>
              <a:lumOff val="80000"/>
            </a:schemeClr>
          </a:solidFill>
          <a:ln w="12700">
            <a:solidFill>
              <a:schemeClr val="accent4">
                <a:lumMod val="60000"/>
                <a:lumOff val="40000"/>
              </a:schemeClr>
            </a:solidFill>
          </a:ln>
          <a:effectLst>
            <a:glow rad="1524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4">
                    <a:lumMod val="60000"/>
                    <a:lumOff val="40000"/>
                  </a:schemeClr>
                </a:solidFill>
                <a:latin typeface="Arial"/>
                <a:cs typeface="Arial"/>
              </a:rPr>
              <a:t>v2</a:t>
            </a:r>
          </a:p>
        </p:txBody>
      </p:sp>
      <p:sp>
        <p:nvSpPr>
          <p:cNvPr id="6" name="Oval 5"/>
          <p:cNvSpPr/>
          <p:nvPr/>
        </p:nvSpPr>
        <p:spPr>
          <a:xfrm>
            <a:off x="7831016" y="4026823"/>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cxnSp>
        <p:nvCxnSpPr>
          <p:cNvPr id="10" name="Elbow Connector 9"/>
          <p:cNvCxnSpPr/>
          <p:nvPr/>
        </p:nvCxnSpPr>
        <p:spPr>
          <a:xfrm rot="5400000">
            <a:off x="5409489" y="3419892"/>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a:off x="6620872" y="221098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798130" y="2008657"/>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
        <p:nvSpPr>
          <p:cNvPr id="13" name="TextBox 12"/>
          <p:cNvSpPr txBox="1"/>
          <p:nvPr/>
        </p:nvSpPr>
        <p:spPr>
          <a:xfrm>
            <a:off x="2559872" y="3225800"/>
            <a:ext cx="2032000" cy="584775"/>
          </a:xfrm>
          <a:prstGeom prst="rect">
            <a:avLst/>
          </a:prstGeom>
          <a:noFill/>
        </p:spPr>
        <p:txBody>
          <a:bodyPr wrap="square" rtlCol="0">
            <a:spAutoFit/>
          </a:bodyPr>
          <a:lstStyle/>
          <a:p>
            <a:pPr algn="ctr"/>
            <a:r>
              <a:rPr lang="en-US" sz="3200" dirty="0">
                <a:solidFill>
                  <a:schemeClr val="accent4">
                    <a:lumMod val="60000"/>
                    <a:lumOff val="40000"/>
                  </a:schemeClr>
                </a:solidFill>
                <a:latin typeface="Arial"/>
                <a:cs typeface="Arial"/>
              </a:rPr>
              <a:t>Rollback</a:t>
            </a:r>
          </a:p>
        </p:txBody>
      </p:sp>
    </p:spTree>
    <p:extLst>
      <p:ext uri="{BB962C8B-B14F-4D97-AF65-F5344CB8AC3E}">
        <p14:creationId xmlns:p14="http://schemas.microsoft.com/office/powerpoint/2010/main" val="18851311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Microservice</a:t>
            </a:r>
            <a:r>
              <a:rPr lang="en-US" dirty="0" smtClean="0"/>
              <a:t> Mantra Reminder</a:t>
            </a:r>
            <a:endParaRPr lang="en-US" dirty="0"/>
          </a:p>
        </p:txBody>
      </p:sp>
      <p:sp>
        <p:nvSpPr>
          <p:cNvPr id="3" name="Text Placeholder 2"/>
          <p:cNvSpPr>
            <a:spLocks noGrp="1"/>
          </p:cNvSpPr>
          <p:nvPr>
            <p:ph type="body" idx="1"/>
          </p:nvPr>
        </p:nvSpPr>
        <p:spPr/>
        <p:txBody>
          <a:bodyPr/>
          <a:lstStyle/>
          <a:p>
            <a:r>
              <a:rPr lang="en-US" dirty="0" smtClean="0"/>
              <a:t>Compose your system from reasonably small parts, or services.  A developer can quickly understand a service and how to modify or replace it.</a:t>
            </a:r>
            <a:endParaRPr lang="en-US" dirty="0"/>
          </a:p>
        </p:txBody>
      </p:sp>
    </p:spTree>
    <p:extLst>
      <p:ext uri="{BB962C8B-B14F-4D97-AF65-F5344CB8AC3E}">
        <p14:creationId xmlns:p14="http://schemas.microsoft.com/office/powerpoint/2010/main" val="12056931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Health </a:t>
            </a:r>
            <a:r>
              <a:rPr lang="en-US" dirty="0" smtClean="0"/>
              <a:t>tracking </a:t>
            </a:r>
            <a:r>
              <a:rPr lang="en-US" dirty="0"/>
              <a:t>– Catch deployment problems</a:t>
            </a:r>
          </a:p>
        </p:txBody>
      </p:sp>
      <p:sp>
        <p:nvSpPr>
          <p:cNvPr id="5" name="Oval 4"/>
          <p:cNvSpPr/>
          <p:nvPr/>
        </p:nvSpPr>
        <p:spPr>
          <a:xfrm>
            <a:off x="5408248"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6" name="Oval 5"/>
          <p:cNvSpPr/>
          <p:nvPr/>
        </p:nvSpPr>
        <p:spPr>
          <a:xfrm>
            <a:off x="2985480"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sp>
        <p:nvSpPr>
          <p:cNvPr id="7" name="Oval 6"/>
          <p:cNvSpPr/>
          <p:nvPr/>
        </p:nvSpPr>
        <p:spPr>
          <a:xfrm>
            <a:off x="7831016" y="4034692"/>
            <a:ext cx="1211384" cy="1211384"/>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60000"/>
                    <a:lumOff val="40000"/>
                  </a:schemeClr>
                </a:solidFill>
                <a:latin typeface="Arial"/>
                <a:cs typeface="Arial"/>
              </a:rPr>
              <a:t>v2</a:t>
            </a:r>
          </a:p>
        </p:txBody>
      </p:sp>
      <p:cxnSp>
        <p:nvCxnSpPr>
          <p:cNvPr id="21" name="Elbow Connector 20"/>
          <p:cNvCxnSpPr>
            <a:endCxn id="6" idx="0"/>
          </p:cNvCxnSpPr>
          <p:nvPr/>
        </p:nvCxnSpPr>
        <p:spPr>
          <a:xfrm rot="5400000">
            <a:off x="4198105" y="2216377"/>
            <a:ext cx="1211384" cy="2425249"/>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2" name="Elbow Connector 21"/>
          <p:cNvCxnSpPr>
            <a:endCxn id="5" idx="0"/>
          </p:cNvCxnSpPr>
          <p:nvPr/>
        </p:nvCxnSpPr>
        <p:spPr>
          <a:xfrm rot="5400000">
            <a:off x="5409489" y="3427761"/>
            <a:ext cx="1211384" cy="248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a:endCxn id="7" idx="0"/>
          </p:cNvCxnSpPr>
          <p:nvPr/>
        </p:nvCxnSpPr>
        <p:spPr>
          <a:xfrm rot="16200000" flipH="1">
            <a:off x="6620872" y="2218857"/>
            <a:ext cx="1211384" cy="2420287"/>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799369" y="1994367"/>
            <a:ext cx="2434101" cy="1217143"/>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Arial"/>
                <a:cs typeface="Arial"/>
              </a:rPr>
              <a:t>Load Balancer</a:t>
            </a:r>
          </a:p>
        </p:txBody>
      </p:sp>
      <p:sp>
        <p:nvSpPr>
          <p:cNvPr id="2" name="TextBox 1"/>
          <p:cNvSpPr txBox="1"/>
          <p:nvPr/>
        </p:nvSpPr>
        <p:spPr>
          <a:xfrm>
            <a:off x="838200" y="5686816"/>
            <a:ext cx="10515600"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800" dirty="0" smtClean="0"/>
              <a:t>These examples were based on Amazon Code Deploy, but you can follow a similar approach with Apache </a:t>
            </a:r>
            <a:r>
              <a:rPr lang="en-US" sz="2800" dirty="0" err="1" smtClean="0"/>
              <a:t>Mesos</a:t>
            </a:r>
            <a:r>
              <a:rPr lang="en-US" sz="2800" dirty="0" smtClean="0"/>
              <a:t>.</a:t>
            </a:r>
            <a:endParaRPr lang="en-US" sz="2800" dirty="0"/>
          </a:p>
        </p:txBody>
      </p:sp>
    </p:spTree>
    <p:extLst>
      <p:ext uri="{BB962C8B-B14F-4D97-AF65-F5344CB8AC3E}">
        <p14:creationId xmlns:p14="http://schemas.microsoft.com/office/powerpoint/2010/main" val="4806769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12413" y="0"/>
            <a:ext cx="10767173" cy="6858000"/>
          </a:xfrm>
          <a:prstGeom prst="rect">
            <a:avLst/>
          </a:prstGeom>
        </p:spPr>
      </p:pic>
      <p:sp>
        <p:nvSpPr>
          <p:cNvPr id="8" name="TextBox 7"/>
          <p:cNvSpPr txBox="1"/>
          <p:nvPr/>
        </p:nvSpPr>
        <p:spPr>
          <a:xfrm>
            <a:off x="237996" y="112735"/>
            <a:ext cx="4650750"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600" dirty="0" smtClean="0"/>
              <a:t>All at Once Updates: Blue-Green </a:t>
            </a:r>
            <a:r>
              <a:rPr lang="en-US" sz="3600" dirty="0" smtClean="0"/>
              <a:t>Deployments</a:t>
            </a:r>
            <a:endParaRPr lang="en-US" sz="3600" dirty="0"/>
          </a:p>
        </p:txBody>
      </p:sp>
      <p:sp>
        <p:nvSpPr>
          <p:cNvPr id="2" name="TextBox 1"/>
          <p:cNvSpPr txBox="1"/>
          <p:nvPr/>
        </p:nvSpPr>
        <p:spPr>
          <a:xfrm>
            <a:off x="237996" y="6426038"/>
            <a:ext cx="5771773"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https://</a:t>
            </a:r>
            <a:r>
              <a:rPr lang="en-US" dirty="0" err="1"/>
              <a:t>martinfowler.com</a:t>
            </a:r>
            <a:r>
              <a:rPr lang="en-US" dirty="0"/>
              <a:t>/</a:t>
            </a:r>
            <a:r>
              <a:rPr lang="en-US" dirty="0" err="1"/>
              <a:t>bliki</a:t>
            </a:r>
            <a:r>
              <a:rPr lang="en-US" dirty="0"/>
              <a:t>/</a:t>
            </a:r>
            <a:r>
              <a:rPr lang="en-US" dirty="0" err="1"/>
              <a:t>BlueGreenDeployment.html</a:t>
            </a:r>
            <a:endParaRPr lang="en-US" dirty="0"/>
          </a:p>
        </p:txBody>
      </p:sp>
      <p:sp>
        <p:nvSpPr>
          <p:cNvPr id="3" name="TextBox 2"/>
          <p:cNvSpPr txBox="1"/>
          <p:nvPr/>
        </p:nvSpPr>
        <p:spPr>
          <a:xfrm>
            <a:off x="237996" y="4922730"/>
            <a:ext cx="465075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smtClean="0"/>
              <a:t>Notice these are not </a:t>
            </a:r>
            <a:r>
              <a:rPr lang="en-US" sz="2400" dirty="0" err="1" smtClean="0"/>
              <a:t>microservices</a:t>
            </a:r>
            <a:r>
              <a:rPr lang="en-US" sz="2400" dirty="0" smtClean="0"/>
              <a:t>.  It is an interesting question when this is no longer feasible </a:t>
            </a:r>
            <a:endParaRPr lang="en-US" sz="2400" dirty="0"/>
          </a:p>
        </p:txBody>
      </p:sp>
    </p:spTree>
    <p:extLst>
      <p:ext uri="{BB962C8B-B14F-4D97-AF65-F5344CB8AC3E}">
        <p14:creationId xmlns:p14="http://schemas.microsoft.com/office/powerpoint/2010/main" val="2060709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Thoughts on Update Strategies</a:t>
            </a:r>
            <a:endParaRPr lang="en-US" dirty="0"/>
          </a:p>
        </p:txBody>
      </p:sp>
      <p:sp>
        <p:nvSpPr>
          <p:cNvPr id="3" name="Content Placeholder 2"/>
          <p:cNvSpPr>
            <a:spLocks noGrp="1"/>
          </p:cNvSpPr>
          <p:nvPr>
            <p:ph idx="1"/>
          </p:nvPr>
        </p:nvSpPr>
        <p:spPr/>
        <p:txBody>
          <a:bodyPr/>
          <a:lstStyle/>
          <a:p>
            <a:r>
              <a:rPr lang="en-US" dirty="0" smtClean="0"/>
              <a:t>You can apply rolling or all-at-once update strategies to your entire system.</a:t>
            </a:r>
          </a:p>
          <a:p>
            <a:pPr lvl="1"/>
            <a:r>
              <a:rPr lang="en-US" dirty="0" smtClean="0"/>
              <a:t>At some point, this becomes infeasible.</a:t>
            </a:r>
          </a:p>
          <a:p>
            <a:r>
              <a:rPr lang="en-US" dirty="0" smtClean="0"/>
              <a:t>You can also apply this strategy to each service or subsets of services.</a:t>
            </a:r>
          </a:p>
          <a:p>
            <a:r>
              <a:rPr lang="en-US" dirty="0" smtClean="0"/>
              <a:t>For example, you can apply a rolling update strategy for each instance of a </a:t>
            </a:r>
            <a:r>
              <a:rPr lang="en-US" dirty="0" err="1" smtClean="0"/>
              <a:t>microservice</a:t>
            </a:r>
            <a:endParaRPr lang="en-US" dirty="0" smtClean="0"/>
          </a:p>
          <a:p>
            <a:r>
              <a:rPr lang="en-US" dirty="0" smtClean="0"/>
              <a:t>Or you can update all instances at once, keeping around all the old instances in case you need to roll back</a:t>
            </a:r>
          </a:p>
          <a:p>
            <a:r>
              <a:rPr lang="en-US" dirty="0" smtClean="0"/>
              <a:t>Having a well thought-out messaging strategy helps with this.</a:t>
            </a:r>
          </a:p>
        </p:txBody>
      </p:sp>
    </p:spTree>
    <p:extLst>
      <p:ext uri="{BB962C8B-B14F-4D97-AF65-F5344CB8AC3E}">
        <p14:creationId xmlns:p14="http://schemas.microsoft.com/office/powerpoint/2010/main" val="1935660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r>
              <a:rPr lang="en-US" dirty="0" smtClean="0"/>
              <a:t>Using Apache Jenkins for Continuous Integration and Deployment</a:t>
            </a:r>
            <a:endParaRPr lang="en-US" dirty="0"/>
          </a:p>
        </p:txBody>
      </p:sp>
      <p:sp>
        <p:nvSpPr>
          <p:cNvPr id="4" name="Subtitle 3"/>
          <p:cNvSpPr>
            <a:spLocks noGrp="1"/>
          </p:cNvSpPr>
          <p:nvPr>
            <p:ph type="subTitle" idx="1"/>
          </p:nvPr>
        </p:nvSpPr>
        <p:spPr/>
        <p:txBody>
          <a:bodyPr/>
          <a:lstStyle/>
          <a:p>
            <a:r>
              <a:rPr lang="en-US" dirty="0" smtClean="0"/>
              <a:t>A Swiss Army knife for your CI/CD battles</a:t>
            </a:r>
            <a:endParaRPr lang="en-US" dirty="0"/>
          </a:p>
        </p:txBody>
      </p:sp>
    </p:spTree>
    <p:extLst>
      <p:ext uri="{BB962C8B-B14F-4D97-AF65-F5344CB8AC3E}">
        <p14:creationId xmlns:p14="http://schemas.microsoft.com/office/powerpoint/2010/main" val="2051364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Apache Jenkins, in PMC’s own words</a:t>
            </a:r>
            <a:endParaRPr lang="en-US" dirty="0"/>
          </a:p>
        </p:txBody>
      </p:sp>
      <p:sp>
        <p:nvSpPr>
          <p:cNvPr id="6" name="Content Placeholder 5"/>
          <p:cNvSpPr>
            <a:spLocks noGrp="1"/>
          </p:cNvSpPr>
          <p:nvPr>
            <p:ph type="body" idx="1"/>
          </p:nvPr>
        </p:nvSpPr>
        <p:spPr/>
        <p:txBody>
          <a:bodyPr/>
          <a:lstStyle/>
          <a:p>
            <a:r>
              <a:rPr lang="en-US" dirty="0" smtClean="0"/>
              <a:t>“Jenkins </a:t>
            </a:r>
            <a:r>
              <a:rPr lang="en-US" dirty="0"/>
              <a:t>is a self-contained, open source automation server which can be used to automate all sorts of tasks such as building, testing, and deploying software</a:t>
            </a:r>
            <a:r>
              <a:rPr lang="en-US" dirty="0" smtClean="0"/>
              <a:t>.”</a:t>
            </a:r>
            <a:endParaRPr lang="en-US" dirty="0"/>
          </a:p>
        </p:txBody>
      </p:sp>
    </p:spTree>
    <p:extLst>
      <p:ext uri="{BB962C8B-B14F-4D97-AF65-F5344CB8AC3E}">
        <p14:creationId xmlns:p14="http://schemas.microsoft.com/office/powerpoint/2010/main" val="1094417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Jenkins Pipeline</a:t>
            </a:r>
            <a:endParaRPr lang="en-US" dirty="0"/>
          </a:p>
        </p:txBody>
      </p:sp>
      <p:sp>
        <p:nvSpPr>
          <p:cNvPr id="5" name="Content Placeholder 4"/>
          <p:cNvSpPr>
            <a:spLocks noGrp="1"/>
          </p:cNvSpPr>
          <p:nvPr>
            <p:ph idx="1"/>
          </p:nvPr>
        </p:nvSpPr>
        <p:spPr>
          <a:xfrm>
            <a:off x="838200" y="1700365"/>
            <a:ext cx="10515600" cy="4351338"/>
          </a:xfrm>
        </p:spPr>
        <p:txBody>
          <a:bodyPr>
            <a:normAutofit/>
          </a:bodyPr>
          <a:lstStyle/>
          <a:p>
            <a:r>
              <a:rPr lang="en-US" dirty="0"/>
              <a:t>Jenkins Pipeline is a suite of plugins which supports implementing and integrating continuous delivery pipelines into Jenkins. </a:t>
            </a:r>
            <a:endParaRPr lang="en-US" dirty="0" smtClean="0"/>
          </a:p>
          <a:p>
            <a:r>
              <a:rPr lang="en-US" dirty="0" smtClean="0"/>
              <a:t>Pipeline </a:t>
            </a:r>
            <a:r>
              <a:rPr lang="en-US" dirty="0"/>
              <a:t>provides an extensible set of tools for modeling simple-to-complex delivery pipelines </a:t>
            </a:r>
            <a:r>
              <a:rPr lang="en-US" b="1" dirty="0" smtClean="0"/>
              <a:t>as code</a:t>
            </a:r>
            <a:endParaRPr lang="en-US" dirty="0" smtClean="0"/>
          </a:p>
          <a:p>
            <a:r>
              <a:rPr lang="en-US" dirty="0" smtClean="0"/>
              <a:t>You can define your pipeline using the UI or through a </a:t>
            </a:r>
            <a:r>
              <a:rPr lang="en-US" b="1" dirty="0" err="1" smtClean="0"/>
              <a:t>Jenkinsfile</a:t>
            </a:r>
            <a:r>
              <a:rPr lang="en-US" dirty="0" smtClean="0"/>
              <a:t>.</a:t>
            </a:r>
          </a:p>
        </p:txBody>
      </p:sp>
    </p:spTree>
    <p:extLst>
      <p:ext uri="{BB962C8B-B14F-4D97-AF65-F5344CB8AC3E}">
        <p14:creationId xmlns:p14="http://schemas.microsoft.com/office/powerpoint/2010/main" val="20042991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9761"/>
            <a:ext cx="10515600" cy="1325563"/>
          </a:xfrm>
        </p:spPr>
        <p:txBody>
          <a:bodyPr/>
          <a:lstStyle/>
          <a:p>
            <a:r>
              <a:rPr lang="en-US" dirty="0" err="1" smtClean="0"/>
              <a:t>Jenkinsfile</a:t>
            </a:r>
            <a:endParaRPr lang="en-US" dirty="0"/>
          </a:p>
        </p:txBody>
      </p:sp>
      <p:sp>
        <p:nvSpPr>
          <p:cNvPr id="3" name="Content Placeholder 2"/>
          <p:cNvSpPr>
            <a:spLocks noGrp="1"/>
          </p:cNvSpPr>
          <p:nvPr>
            <p:ph idx="1"/>
          </p:nvPr>
        </p:nvSpPr>
        <p:spPr>
          <a:xfrm>
            <a:off x="838200" y="1525001"/>
            <a:ext cx="10515600" cy="4351338"/>
          </a:xfrm>
        </p:spPr>
        <p:txBody>
          <a:bodyPr>
            <a:normAutofit lnSpcReduction="10000"/>
          </a:bodyPr>
          <a:lstStyle/>
          <a:p>
            <a:r>
              <a:rPr lang="en-US" dirty="0"/>
              <a:t>T</a:t>
            </a:r>
            <a:r>
              <a:rPr lang="en-US" dirty="0" smtClean="0"/>
              <a:t>ext </a:t>
            </a:r>
            <a:r>
              <a:rPr lang="en-US" dirty="0"/>
              <a:t>file that contains the definition of a Jenkins Pipeline </a:t>
            </a:r>
            <a:endParaRPr lang="en-US" dirty="0" smtClean="0"/>
          </a:p>
          <a:p>
            <a:r>
              <a:rPr lang="en-US" dirty="0" smtClean="0"/>
              <a:t>Treat the </a:t>
            </a:r>
            <a:r>
              <a:rPr lang="en-US" dirty="0"/>
              <a:t>continuous delivery pipeline </a:t>
            </a:r>
            <a:r>
              <a:rPr lang="en-US" dirty="0" smtClean="0"/>
              <a:t>as a first class part of your system, side by side with your code. </a:t>
            </a:r>
          </a:p>
          <a:p>
            <a:r>
              <a:rPr lang="en-US" dirty="0" smtClean="0"/>
              <a:t>This </a:t>
            </a:r>
            <a:r>
              <a:rPr lang="en-US" dirty="0"/>
              <a:t>is a nice development, in my opinion.</a:t>
            </a:r>
          </a:p>
          <a:p>
            <a:pPr lvl="1"/>
            <a:r>
              <a:rPr lang="en-US" dirty="0"/>
              <a:t>Compare with similar ”as code” approaches used by Travis-CI and Amazon </a:t>
            </a:r>
            <a:r>
              <a:rPr lang="en-US" dirty="0" err="1"/>
              <a:t>CloudDeploy</a:t>
            </a:r>
            <a:endParaRPr lang="en-US" dirty="0"/>
          </a:p>
          <a:p>
            <a:pPr lvl="1"/>
            <a:r>
              <a:rPr lang="en-US" dirty="0"/>
              <a:t>You can check your entire pipeline into </a:t>
            </a:r>
            <a:r>
              <a:rPr lang="en-US" dirty="0" err="1"/>
              <a:t>Git</a:t>
            </a:r>
            <a:r>
              <a:rPr lang="en-US" dirty="0"/>
              <a:t> and keep track of </a:t>
            </a:r>
            <a:r>
              <a:rPr lang="en-US" dirty="0" smtClean="0"/>
              <a:t>it</a:t>
            </a:r>
          </a:p>
          <a:p>
            <a:pPr lvl="1"/>
            <a:r>
              <a:rPr lang="en-US" dirty="0" smtClean="0"/>
              <a:t>Code review/iteration on the Pipeline</a:t>
            </a:r>
          </a:p>
          <a:p>
            <a:pPr lvl="1"/>
            <a:r>
              <a:rPr lang="en-US" dirty="0" smtClean="0"/>
              <a:t>Audit </a:t>
            </a:r>
            <a:r>
              <a:rPr lang="en-US" dirty="0"/>
              <a:t>trail for the Pipeline</a:t>
            </a:r>
          </a:p>
          <a:p>
            <a:pPr lvl="1"/>
            <a:r>
              <a:rPr lang="en-US" dirty="0"/>
              <a:t>Single source of truth for the Pipeline, which can be viewed and edited by multiple members of the project.</a:t>
            </a:r>
          </a:p>
          <a:p>
            <a:pPr lvl="1"/>
            <a:endParaRPr lang="en-US" dirty="0"/>
          </a:p>
          <a:p>
            <a:endParaRPr lang="en-US" dirty="0"/>
          </a:p>
          <a:p>
            <a:endParaRPr lang="en-US" dirty="0"/>
          </a:p>
        </p:txBody>
      </p:sp>
      <p:sp>
        <p:nvSpPr>
          <p:cNvPr id="4" name="TextBox 3"/>
          <p:cNvSpPr txBox="1"/>
          <p:nvPr/>
        </p:nvSpPr>
        <p:spPr>
          <a:xfrm>
            <a:off x="838200" y="5886016"/>
            <a:ext cx="10515600"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smtClean="0"/>
              <a:t>This is a major new development for Jenkins 2.x and best practice generally for any CI/CD system. </a:t>
            </a:r>
            <a:endParaRPr lang="en-US" sz="2400" dirty="0"/>
          </a:p>
        </p:txBody>
      </p:sp>
    </p:spTree>
    <p:extLst>
      <p:ext uri="{BB962C8B-B14F-4D97-AF65-F5344CB8AC3E}">
        <p14:creationId xmlns:p14="http://schemas.microsoft.com/office/powerpoint/2010/main" val="631312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Problems to Solve</a:t>
            </a:r>
            <a:endParaRPr lang="en-US" dirty="0"/>
          </a:p>
        </p:txBody>
      </p:sp>
      <p:sp>
        <p:nvSpPr>
          <p:cNvPr id="3" name="Content Placeholder 2"/>
          <p:cNvSpPr>
            <a:spLocks noGrp="1"/>
          </p:cNvSpPr>
          <p:nvPr>
            <p:ph idx="1"/>
          </p:nvPr>
        </p:nvSpPr>
        <p:spPr/>
        <p:txBody>
          <a:bodyPr/>
          <a:lstStyle/>
          <a:p>
            <a:r>
              <a:rPr lang="en-US" dirty="0" smtClean="0"/>
              <a:t>How do you trigger a pipeline execution?</a:t>
            </a:r>
          </a:p>
          <a:p>
            <a:r>
              <a:rPr lang="en-US" dirty="0" smtClean="0"/>
              <a:t>How can you use Jenkins to deploy all of your runtime dependencies and supporting services as well as your code?</a:t>
            </a:r>
          </a:p>
          <a:p>
            <a:r>
              <a:rPr lang="en-US" dirty="0" smtClean="0"/>
              <a:t>How do you pass secrets like passwords to Jenkins without checking them into </a:t>
            </a:r>
            <a:r>
              <a:rPr lang="en-US" dirty="0" err="1" smtClean="0"/>
              <a:t>Git</a:t>
            </a:r>
            <a:r>
              <a:rPr lang="en-US" dirty="0" smtClean="0"/>
              <a:t>?</a:t>
            </a:r>
          </a:p>
          <a:p>
            <a:r>
              <a:rPr lang="en-US" dirty="0" smtClean="0"/>
              <a:t>How do you remotely execute commands on your deployment destination VMs?</a:t>
            </a:r>
            <a:endParaRPr lang="en-US" dirty="0"/>
          </a:p>
        </p:txBody>
      </p:sp>
    </p:spTree>
    <p:extLst>
      <p:ext uri="{BB962C8B-B14F-4D97-AF65-F5344CB8AC3E}">
        <p14:creationId xmlns:p14="http://schemas.microsoft.com/office/powerpoint/2010/main" val="1692172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9807" y="0"/>
            <a:ext cx="804788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5" name="TextBox 4"/>
          <p:cNvSpPr txBox="1"/>
          <p:nvPr/>
        </p:nvSpPr>
        <p:spPr>
          <a:xfrm>
            <a:off x="2188569" y="6457890"/>
            <a:ext cx="7390356"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000" dirty="0"/>
              <a:t>See http://</a:t>
            </a:r>
            <a:r>
              <a:rPr lang="en-US" sz="2000" dirty="0" err="1"/>
              <a:t>nvie.com</a:t>
            </a:r>
            <a:r>
              <a:rPr lang="en-US" sz="2000" dirty="0"/>
              <a:t>/posts/a-successful-</a:t>
            </a:r>
            <a:r>
              <a:rPr lang="en-US" sz="2000" dirty="0" err="1"/>
              <a:t>git</a:t>
            </a:r>
            <a:r>
              <a:rPr lang="en-US" sz="2000" dirty="0"/>
              <a:t>-branching-model/</a:t>
            </a:r>
          </a:p>
        </p:txBody>
      </p:sp>
    </p:spTree>
    <p:extLst>
      <p:ext uri="{BB962C8B-B14F-4D97-AF65-F5344CB8AC3E}">
        <p14:creationId xmlns:p14="http://schemas.microsoft.com/office/powerpoint/2010/main" val="252212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2464"/>
            <a:ext cx="10515600" cy="1325563"/>
          </a:xfrm>
        </p:spPr>
        <p:txBody>
          <a:bodyPr/>
          <a:lstStyle/>
          <a:p>
            <a:pPr algn="ctr"/>
            <a:r>
              <a:rPr lang="en-US" dirty="0" smtClean="0"/>
              <a:t>1000 Words about Previous Picture</a:t>
            </a:r>
            <a:endParaRPr lang="en-US" dirty="0"/>
          </a:p>
        </p:txBody>
      </p:sp>
      <p:graphicFrame>
        <p:nvGraphicFramePr>
          <p:cNvPr id="5" name="Table 4"/>
          <p:cNvGraphicFramePr>
            <a:graphicFrameLocks noGrp="1"/>
          </p:cNvGraphicFramePr>
          <p:nvPr>
            <p:extLst/>
          </p:nvPr>
        </p:nvGraphicFramePr>
        <p:xfrm>
          <a:off x="838199" y="1333854"/>
          <a:ext cx="10636405" cy="4206240"/>
        </p:xfrm>
        <a:graphic>
          <a:graphicData uri="http://schemas.openxmlformats.org/drawingml/2006/table">
            <a:tbl>
              <a:tblPr firstRow="1" bandRow="1">
                <a:tableStyleId>{5C22544A-7EE6-4342-B048-85BDC9FD1C3A}</a:tableStyleId>
              </a:tblPr>
              <a:tblGrid>
                <a:gridCol w="1791651"/>
                <a:gridCol w="8844754"/>
              </a:tblGrid>
              <a:tr h="370840">
                <a:tc>
                  <a:txBody>
                    <a:bodyPr/>
                    <a:lstStyle/>
                    <a:p>
                      <a:r>
                        <a:rPr lang="en-US" sz="2400" dirty="0" smtClean="0"/>
                        <a:t>Branch</a:t>
                      </a:r>
                      <a:endParaRPr lang="en-US" sz="2400" dirty="0"/>
                    </a:p>
                  </a:txBody>
                  <a:tcPr/>
                </a:tc>
                <a:tc>
                  <a:txBody>
                    <a:bodyPr/>
                    <a:lstStyle/>
                    <a:p>
                      <a:r>
                        <a:rPr lang="en-US" sz="2400" dirty="0" smtClean="0"/>
                        <a:t>Description</a:t>
                      </a:r>
                      <a:endParaRPr lang="en-US" sz="2400" dirty="0"/>
                    </a:p>
                  </a:txBody>
                  <a:tcPr/>
                </a:tc>
              </a:tr>
              <a:tr h="370840">
                <a:tc>
                  <a:txBody>
                    <a:bodyPr/>
                    <a:lstStyle/>
                    <a:p>
                      <a:r>
                        <a:rPr lang="en-US" sz="2400" dirty="0" smtClean="0"/>
                        <a:t>Master</a:t>
                      </a:r>
                      <a:endParaRPr lang="en-US" sz="2400" dirty="0"/>
                    </a:p>
                  </a:txBody>
                  <a:tcPr/>
                </a:tc>
                <a:tc>
                  <a:txBody>
                    <a:bodyPr/>
                    <a:lstStyle/>
                    <a:p>
                      <a:r>
                        <a:rPr lang="en-US" sz="2400" dirty="0" smtClean="0"/>
                        <a:t>All other branches</a:t>
                      </a:r>
                      <a:r>
                        <a:rPr lang="en-US" sz="2400" baseline="0" dirty="0" smtClean="0"/>
                        <a:t> trace back to here.   Final releases are here. Must always build and pass all tests.</a:t>
                      </a:r>
                      <a:endParaRPr lang="en-US" sz="2400" dirty="0"/>
                    </a:p>
                  </a:txBody>
                  <a:tcPr/>
                </a:tc>
              </a:tr>
              <a:tr h="370840">
                <a:tc>
                  <a:txBody>
                    <a:bodyPr/>
                    <a:lstStyle/>
                    <a:p>
                      <a:r>
                        <a:rPr lang="en-US" sz="2400" dirty="0" smtClean="0"/>
                        <a:t>Develop</a:t>
                      </a:r>
                      <a:endParaRPr lang="en-US" sz="2400" dirty="0"/>
                    </a:p>
                  </a:txBody>
                  <a:tcPr/>
                </a:tc>
                <a:tc>
                  <a:txBody>
                    <a:bodyPr/>
                    <a:lstStyle/>
                    <a:p>
                      <a:r>
                        <a:rPr lang="en-US" sz="2400" dirty="0" smtClean="0"/>
                        <a:t>Code</a:t>
                      </a:r>
                      <a:r>
                        <a:rPr lang="en-US" sz="2400" baseline="0" dirty="0" smtClean="0"/>
                        <a:t> for next version of Master. Integration Branch.  Everyone’s code goes back here.  Must always build and pass all tests. </a:t>
                      </a:r>
                      <a:endParaRPr lang="en-US" sz="2400" dirty="0"/>
                    </a:p>
                  </a:txBody>
                  <a:tcPr/>
                </a:tc>
              </a:tr>
              <a:tr h="370840">
                <a:tc>
                  <a:txBody>
                    <a:bodyPr/>
                    <a:lstStyle/>
                    <a:p>
                      <a:r>
                        <a:rPr lang="en-US" sz="2400" dirty="0" smtClean="0"/>
                        <a:t>Feature</a:t>
                      </a:r>
                      <a:endParaRPr lang="en-US" sz="2400" dirty="0"/>
                    </a:p>
                  </a:txBody>
                  <a:tcPr/>
                </a:tc>
                <a:tc>
                  <a:txBody>
                    <a:bodyPr/>
                    <a:lstStyle/>
                    <a:p>
                      <a:r>
                        <a:rPr lang="en-US" sz="2400" dirty="0" smtClean="0"/>
                        <a:t>Working</a:t>
                      </a:r>
                      <a:r>
                        <a:rPr lang="en-US" sz="2400" baseline="0" dirty="0" smtClean="0"/>
                        <a:t> branches with code not ready for integration.  May have 1 or more developers. Goes away when merged back into Develop.</a:t>
                      </a:r>
                      <a:endParaRPr lang="en-US" sz="2400" dirty="0"/>
                    </a:p>
                  </a:txBody>
                  <a:tcPr/>
                </a:tc>
              </a:tr>
              <a:tr h="370840">
                <a:tc>
                  <a:txBody>
                    <a:bodyPr/>
                    <a:lstStyle/>
                    <a:p>
                      <a:r>
                        <a:rPr lang="en-US" sz="2400" dirty="0" smtClean="0"/>
                        <a:t>Release</a:t>
                      </a:r>
                      <a:endParaRPr lang="en-US" sz="2400" dirty="0"/>
                    </a:p>
                  </a:txBody>
                  <a:tcPr/>
                </a:tc>
                <a:tc>
                  <a:txBody>
                    <a:bodyPr/>
                    <a:lstStyle/>
                    <a:p>
                      <a:r>
                        <a:rPr lang="en-US" sz="2400" dirty="0" smtClean="0"/>
                        <a:t>Code</a:t>
                      </a:r>
                      <a:r>
                        <a:rPr lang="en-US" sz="2400" baseline="0" dirty="0" smtClean="0"/>
                        <a:t> that is preparing to go back to the Master.  Only bug fixes.</a:t>
                      </a:r>
                      <a:endParaRPr lang="en-US" sz="2400" dirty="0"/>
                    </a:p>
                  </a:txBody>
                  <a:tcPr/>
                </a:tc>
              </a:tr>
              <a:tr h="370840">
                <a:tc>
                  <a:txBody>
                    <a:bodyPr/>
                    <a:lstStyle/>
                    <a:p>
                      <a:r>
                        <a:rPr lang="en-US" sz="2400" dirty="0" smtClean="0"/>
                        <a:t>Hotfix</a:t>
                      </a:r>
                      <a:endParaRPr lang="en-US" sz="2400" dirty="0"/>
                    </a:p>
                  </a:txBody>
                  <a:tcPr/>
                </a:tc>
                <a:tc>
                  <a:txBody>
                    <a:bodyPr/>
                    <a:lstStyle/>
                    <a:p>
                      <a:r>
                        <a:rPr lang="en-US" sz="2400" dirty="0" smtClean="0"/>
                        <a:t>Code</a:t>
                      </a:r>
                      <a:r>
                        <a:rPr lang="en-US" sz="2400" baseline="0" dirty="0" smtClean="0"/>
                        <a:t> that fixes a bug discovered in Master that must be fixed immediately.  Merged back to both Master and Develop branches.</a:t>
                      </a:r>
                      <a:endParaRPr lang="en-US" sz="2400" dirty="0"/>
                    </a:p>
                  </a:txBody>
                  <a:tcPr/>
                </a:tc>
              </a:tr>
            </a:tbl>
          </a:graphicData>
        </a:graphic>
      </p:graphicFrame>
      <p:sp>
        <p:nvSpPr>
          <p:cNvPr id="6" name="TextBox 5"/>
          <p:cNvSpPr txBox="1"/>
          <p:nvPr/>
        </p:nvSpPr>
        <p:spPr>
          <a:xfrm>
            <a:off x="2497873" y="5843247"/>
            <a:ext cx="7081025"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smtClean="0"/>
              <a:t>Only the Master and Develop branches live forever!</a:t>
            </a:r>
          </a:p>
        </p:txBody>
      </p:sp>
    </p:spTree>
    <p:extLst>
      <p:ext uri="{BB962C8B-B14F-4D97-AF65-F5344CB8AC3E}">
        <p14:creationId xmlns:p14="http://schemas.microsoft.com/office/powerpoint/2010/main" val="1952705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Git</a:t>
            </a:r>
            <a:r>
              <a:rPr lang="en-US" dirty="0" smtClean="0"/>
              <a:t> and </a:t>
            </a:r>
            <a:r>
              <a:rPr lang="en-US" dirty="0" err="1" smtClean="0"/>
              <a:t>Microservices</a:t>
            </a:r>
            <a:endParaRPr lang="en-US" dirty="0"/>
          </a:p>
        </p:txBody>
      </p:sp>
      <p:sp>
        <p:nvSpPr>
          <p:cNvPr id="4" name="Content Placeholder 3"/>
          <p:cNvSpPr>
            <a:spLocks noGrp="1"/>
          </p:cNvSpPr>
          <p:nvPr>
            <p:ph idx="1"/>
          </p:nvPr>
        </p:nvSpPr>
        <p:spPr/>
        <p:txBody>
          <a:bodyPr>
            <a:normAutofit lnSpcReduction="10000"/>
          </a:bodyPr>
          <a:lstStyle/>
          <a:p>
            <a:r>
              <a:rPr lang="en-US" dirty="0" smtClean="0"/>
              <a:t>In real settings, each </a:t>
            </a:r>
            <a:r>
              <a:rPr lang="en-US" dirty="0" err="1" smtClean="0"/>
              <a:t>microservice</a:t>
            </a:r>
            <a:r>
              <a:rPr lang="en-US" dirty="0" smtClean="0"/>
              <a:t> should have its own branch</a:t>
            </a:r>
          </a:p>
          <a:p>
            <a:pPr lvl="1"/>
            <a:r>
              <a:rPr lang="en-US" dirty="0" smtClean="0"/>
              <a:t>Or even its own </a:t>
            </a:r>
            <a:r>
              <a:rPr lang="en-US" dirty="0" smtClean="0"/>
              <a:t>repository</a:t>
            </a:r>
          </a:p>
          <a:p>
            <a:r>
              <a:rPr lang="en-US" dirty="0" smtClean="0"/>
              <a:t>Each </a:t>
            </a:r>
            <a:r>
              <a:rPr lang="en-US" dirty="0" err="1" smtClean="0"/>
              <a:t>microservice</a:t>
            </a:r>
            <a:r>
              <a:rPr lang="en-US" dirty="0" smtClean="0"/>
              <a:t> could follow the previously illustrated branching strategy</a:t>
            </a:r>
            <a:endParaRPr lang="en-US" dirty="0" smtClean="0"/>
          </a:p>
          <a:p>
            <a:r>
              <a:rPr lang="en-US" dirty="0" smtClean="0"/>
              <a:t>Tie continuous integration to the dev branch.</a:t>
            </a:r>
          </a:p>
          <a:p>
            <a:pPr lvl="1"/>
            <a:r>
              <a:rPr lang="en-US" dirty="0" smtClean="0"/>
              <a:t>Don</a:t>
            </a:r>
            <a:r>
              <a:rPr lang="uk-UA" dirty="0" smtClean="0"/>
              <a:t>’</a:t>
            </a:r>
            <a:r>
              <a:rPr lang="en-US" dirty="0" smtClean="0"/>
              <a:t>t break the build</a:t>
            </a:r>
          </a:p>
          <a:p>
            <a:r>
              <a:rPr lang="en-US" dirty="0" smtClean="0"/>
              <a:t>Tie continuous deployment to the release </a:t>
            </a:r>
            <a:r>
              <a:rPr lang="en-US" dirty="0" smtClean="0"/>
              <a:t>and master branches</a:t>
            </a:r>
            <a:endParaRPr lang="en-US" dirty="0" smtClean="0"/>
          </a:p>
          <a:p>
            <a:r>
              <a:rPr lang="en-US" dirty="0" smtClean="0"/>
              <a:t>Develop a CI/CD approach for your entire system, not just individual services</a:t>
            </a:r>
            <a:r>
              <a:rPr lang="en-US" dirty="0" smtClean="0"/>
              <a:t>.</a:t>
            </a:r>
          </a:p>
          <a:p>
            <a:pPr lvl="1"/>
            <a:r>
              <a:rPr lang="en-US" dirty="0" smtClean="0"/>
              <a:t>But more about this below</a:t>
            </a:r>
            <a:endParaRPr lang="en-US" dirty="0" smtClean="0"/>
          </a:p>
        </p:txBody>
      </p:sp>
    </p:spTree>
    <p:extLst>
      <p:ext uri="{BB962C8B-B14F-4D97-AF65-F5344CB8AC3E}">
        <p14:creationId xmlns:p14="http://schemas.microsoft.com/office/powerpoint/2010/main" val="280563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63447989"/>
              </p:ext>
            </p:extLst>
          </p:nvPr>
        </p:nvGraphicFramePr>
        <p:xfrm>
          <a:off x="332288" y="1590018"/>
          <a:ext cx="11252200" cy="4832774"/>
        </p:xfrm>
        <a:graphic>
          <a:graphicData uri="http://schemas.openxmlformats.org/drawingml/2006/table">
            <a:tbl>
              <a:tblPr firstRow="1" bandRow="1">
                <a:tableStyleId>{5C22544A-7EE6-4342-B048-85BDC9FD1C3A}</a:tableStyleId>
              </a:tblPr>
              <a:tblGrid>
                <a:gridCol w="4853488"/>
                <a:gridCol w="6398712"/>
              </a:tblGrid>
              <a:tr h="626534">
                <a:tc>
                  <a:txBody>
                    <a:bodyPr/>
                    <a:lstStyle/>
                    <a:p>
                      <a:r>
                        <a:rPr lang="en-US" sz="2800" dirty="0" smtClean="0"/>
                        <a:t>Software</a:t>
                      </a:r>
                      <a:endParaRPr lang="en-US" sz="2800" dirty="0"/>
                    </a:p>
                  </a:txBody>
                  <a:tcPr/>
                </a:tc>
                <a:tc>
                  <a:txBody>
                    <a:bodyPr/>
                    <a:lstStyle/>
                    <a:p>
                      <a:r>
                        <a:rPr lang="en-US" sz="2800" dirty="0" smtClean="0"/>
                        <a:t>Software as a Service</a:t>
                      </a:r>
                      <a:endParaRPr lang="en-US" sz="2800" dirty="0"/>
                    </a:p>
                  </a:txBody>
                  <a:tcPr/>
                </a:tc>
              </a:tr>
              <a:tr h="791528">
                <a:tc>
                  <a:txBody>
                    <a:bodyPr/>
                    <a:lstStyle/>
                    <a:p>
                      <a:r>
                        <a:rPr lang="en-US" sz="2800" dirty="0" smtClean="0"/>
                        <a:t>Release</a:t>
                      </a:r>
                      <a:r>
                        <a:rPr lang="en-US" sz="2800" baseline="0" dirty="0" smtClean="0"/>
                        <a:t> software artifacts (zips, tars, </a:t>
                      </a:r>
                      <a:r>
                        <a:rPr lang="en-US" sz="2800" baseline="0" dirty="0" err="1" smtClean="0"/>
                        <a:t>dmgs</a:t>
                      </a:r>
                      <a:r>
                        <a:rPr lang="en-US" sz="2800" baseline="0" dirty="0" smtClean="0"/>
                        <a:t>, rpms, </a:t>
                      </a:r>
                      <a:r>
                        <a:rPr lang="en-US" sz="2800" baseline="0" dirty="0" err="1" smtClean="0"/>
                        <a:t>etc</a:t>
                      </a:r>
                      <a:r>
                        <a:rPr lang="en-US" sz="2800" baseline="0" dirty="0" smtClean="0"/>
                        <a:t>).</a:t>
                      </a:r>
                      <a:endParaRPr lang="en-US" sz="2800" dirty="0"/>
                    </a:p>
                  </a:txBody>
                  <a:tcPr/>
                </a:tc>
                <a:tc>
                  <a:txBody>
                    <a:bodyPr/>
                    <a:lstStyle/>
                    <a:p>
                      <a:r>
                        <a:rPr lang="en-US" sz="2800" baseline="0" dirty="0" smtClean="0"/>
                        <a:t>Continuously update </a:t>
                      </a:r>
                      <a:r>
                        <a:rPr lang="en-US" sz="2800" baseline="0" dirty="0" smtClean="0"/>
                        <a:t>capabilities that </a:t>
                      </a:r>
                      <a:r>
                        <a:rPr lang="en-US" sz="2800" baseline="0" dirty="0" smtClean="0"/>
                        <a:t>are composed of multiple internal </a:t>
                      </a:r>
                      <a:r>
                        <a:rPr lang="en-US" sz="2800" baseline="0" dirty="0" err="1" smtClean="0"/>
                        <a:t>microservices</a:t>
                      </a:r>
                      <a:r>
                        <a:rPr lang="en-US" sz="2800" baseline="0" dirty="0" smtClean="0"/>
                        <a:t>.</a:t>
                      </a:r>
                      <a:endParaRPr lang="en-US" sz="2800" dirty="0"/>
                    </a:p>
                  </a:txBody>
                  <a:tcPr/>
                </a:tc>
              </a:tr>
              <a:tr h="618067">
                <a:tc>
                  <a:txBody>
                    <a:bodyPr/>
                    <a:lstStyle/>
                    <a:p>
                      <a:r>
                        <a:rPr lang="en-US" sz="2800" dirty="0" smtClean="0"/>
                        <a:t>Monolithic</a:t>
                      </a:r>
                      <a:r>
                        <a:rPr lang="en-US" sz="2800" baseline="0" dirty="0" smtClean="0"/>
                        <a:t> build system</a:t>
                      </a:r>
                      <a:endParaRPr lang="en-US" sz="2800" dirty="0"/>
                    </a:p>
                  </a:txBody>
                  <a:tcPr/>
                </a:tc>
                <a:tc>
                  <a:txBody>
                    <a:bodyPr/>
                    <a:lstStyle/>
                    <a:p>
                      <a:r>
                        <a:rPr lang="en-US" sz="2800" dirty="0" smtClean="0"/>
                        <a:t>Different</a:t>
                      </a:r>
                      <a:r>
                        <a:rPr lang="en-US" sz="2800" baseline="0" dirty="0" smtClean="0"/>
                        <a:t> b</a:t>
                      </a:r>
                      <a:r>
                        <a:rPr lang="en-US" sz="2800" dirty="0" smtClean="0"/>
                        <a:t>uild</a:t>
                      </a:r>
                      <a:r>
                        <a:rPr lang="en-US" sz="2800" baseline="0" dirty="0" smtClean="0"/>
                        <a:t> systems for each </a:t>
                      </a:r>
                      <a:r>
                        <a:rPr lang="en-US" sz="2800" baseline="0" dirty="0" err="1" smtClean="0"/>
                        <a:t>microservice</a:t>
                      </a:r>
                      <a:r>
                        <a:rPr lang="en-US" sz="2800" baseline="0" dirty="0" smtClean="0"/>
                        <a:t>.</a:t>
                      </a:r>
                      <a:endParaRPr lang="en-US" sz="2800" dirty="0"/>
                    </a:p>
                  </a:txBody>
                  <a:tcPr/>
                </a:tc>
              </a:tr>
              <a:tr h="618067">
                <a:tc>
                  <a:txBody>
                    <a:bodyPr/>
                    <a:lstStyle/>
                    <a:p>
                      <a:r>
                        <a:rPr lang="en-US" sz="2800" baseline="0" dirty="0" smtClean="0"/>
                        <a:t>Many layers of testing of entire monolith</a:t>
                      </a:r>
                      <a:endParaRPr lang="en-US" sz="2800" dirty="0"/>
                    </a:p>
                  </a:txBody>
                  <a:tcPr/>
                </a:tc>
                <a:tc>
                  <a:txBody>
                    <a:bodyPr/>
                    <a:lstStyle/>
                    <a:p>
                      <a:r>
                        <a:rPr lang="en-US" sz="2800" dirty="0" smtClean="0"/>
                        <a:t>Limited testing of each service; full</a:t>
                      </a:r>
                      <a:r>
                        <a:rPr lang="en-US" sz="2800" baseline="0" dirty="0" smtClean="0"/>
                        <a:t> system testing more important</a:t>
                      </a:r>
                      <a:endParaRPr lang="en-US" sz="2800" dirty="0"/>
                    </a:p>
                  </a:txBody>
                  <a:tcPr/>
                </a:tc>
              </a:tr>
              <a:tr h="851006">
                <a:tc>
                  <a:txBody>
                    <a:bodyPr/>
                    <a:lstStyle/>
                    <a:p>
                      <a:r>
                        <a:rPr lang="en-US" sz="2800" dirty="0" smtClean="0"/>
                        <a:t>One release</a:t>
                      </a:r>
                      <a:endParaRPr lang="en-US" sz="2800" dirty="0"/>
                    </a:p>
                  </a:txBody>
                  <a:tcPr/>
                </a:tc>
                <a:tc>
                  <a:txBody>
                    <a:bodyPr/>
                    <a:lstStyle/>
                    <a:p>
                      <a:r>
                        <a:rPr lang="en-US" sz="2800" dirty="0" smtClean="0"/>
                        <a:t>Each</a:t>
                      </a:r>
                      <a:r>
                        <a:rPr lang="en-US" sz="2800" baseline="0" dirty="0" smtClean="0"/>
                        <a:t> service gets released, or goes into operation, independently.</a:t>
                      </a:r>
                      <a:endParaRPr lang="en-US" sz="2800" dirty="0"/>
                    </a:p>
                  </a:txBody>
                  <a:tcPr/>
                </a:tc>
              </a:tr>
            </a:tbl>
          </a:graphicData>
        </a:graphic>
      </p:graphicFrame>
      <p:sp>
        <p:nvSpPr>
          <p:cNvPr id="6" name="TextBox 5"/>
          <p:cNvSpPr txBox="1"/>
          <p:nvPr/>
        </p:nvSpPr>
        <p:spPr>
          <a:xfrm>
            <a:off x="332288" y="143468"/>
            <a:ext cx="11252200" cy="14465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4400" dirty="0" smtClean="0"/>
              <a:t>Building, Testing, and Releasing Software and Software as a Service Are Different</a:t>
            </a:r>
            <a:endParaRPr lang="en-US" sz="4400" dirty="0"/>
          </a:p>
        </p:txBody>
      </p:sp>
    </p:spTree>
    <p:extLst>
      <p:ext uri="{BB962C8B-B14F-4D97-AF65-F5344CB8AC3E}">
        <p14:creationId xmlns:p14="http://schemas.microsoft.com/office/powerpoint/2010/main" val="868267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and Deployment Pipeline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9774202"/>
              </p:ext>
            </p:extLst>
          </p:nvPr>
        </p:nvGraphicFramePr>
        <p:xfrm>
          <a:off x="508000" y="1498600"/>
          <a:ext cx="11023600" cy="4965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838200" y="5461347"/>
            <a:ext cx="7266140"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400" dirty="0" smtClean="0"/>
              <a:t>Each step should be entirely self-contained. Your entire system, not just your code, should be replicated in each step.</a:t>
            </a:r>
            <a:endParaRPr lang="en-US" sz="2400" dirty="0"/>
          </a:p>
        </p:txBody>
      </p:sp>
    </p:spTree>
    <p:extLst>
      <p:ext uri="{BB962C8B-B14F-4D97-AF65-F5344CB8AC3E}">
        <p14:creationId xmlns:p14="http://schemas.microsoft.com/office/powerpoint/2010/main" val="817835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Continuous Integration</a:t>
            </a:r>
            <a:endParaRPr lang="en-US" dirty="0"/>
          </a:p>
        </p:txBody>
      </p:sp>
      <p:sp>
        <p:nvSpPr>
          <p:cNvPr id="5" name="Subtitle 4"/>
          <p:cNvSpPr>
            <a:spLocks noGrp="1"/>
          </p:cNvSpPr>
          <p:nvPr>
            <p:ph type="subTitle" idx="1"/>
          </p:nvPr>
        </p:nvSpPr>
        <p:spPr>
          <a:xfrm>
            <a:off x="1524000" y="3514356"/>
            <a:ext cx="9144000" cy="1655762"/>
          </a:xfrm>
        </p:spPr>
        <p:txBody>
          <a:bodyPr/>
          <a:lstStyle/>
          <a:p>
            <a:r>
              <a:rPr lang="en-US" dirty="0" smtClean="0"/>
              <a:t>Winning half the battle</a:t>
            </a:r>
            <a:endParaRPr lang="en-US" dirty="0"/>
          </a:p>
        </p:txBody>
      </p:sp>
    </p:spTree>
    <p:extLst>
      <p:ext uri="{BB962C8B-B14F-4D97-AF65-F5344CB8AC3E}">
        <p14:creationId xmlns:p14="http://schemas.microsoft.com/office/powerpoint/2010/main" val="10292647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ll2017-SGACourse-Assignment2" id="{7C0E4BB9-0885-0E4B-A017-C0A06501A50B}" vid="{A8A34148-E44C-6943-8B9F-E81F0EA395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465</TotalTime>
  <Words>1887</Words>
  <Application>Microsoft Macintosh PowerPoint</Application>
  <PresentationFormat>Widescreen</PresentationFormat>
  <Paragraphs>231</Paragraphs>
  <Slides>37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Calibri</vt:lpstr>
      <vt:lpstr>Calibri Light</vt:lpstr>
      <vt:lpstr>Arial</vt:lpstr>
      <vt:lpstr>Office Theme</vt:lpstr>
      <vt:lpstr>Continuous Integration and Deployment with Apache Jenkins</vt:lpstr>
      <vt:lpstr>PowerPoint Presentation</vt:lpstr>
      <vt:lpstr>The Microservice Mantra Reminder</vt:lpstr>
      <vt:lpstr>PowerPoint Presentation</vt:lpstr>
      <vt:lpstr>1000 Words about Previous Picture</vt:lpstr>
      <vt:lpstr>Git and Microservices</vt:lpstr>
      <vt:lpstr>PowerPoint Presentation</vt:lpstr>
      <vt:lpstr>Continuous Integration and Deployment Pipeline</vt:lpstr>
      <vt:lpstr>Continuous Integration</vt:lpstr>
      <vt:lpstr>The Golden CI/CD Rule</vt:lpstr>
      <vt:lpstr>Prerequisites for Continuous Integration</vt:lpstr>
      <vt:lpstr>Continuous Integration Cycle</vt:lpstr>
      <vt:lpstr>Continuous Integration</vt:lpstr>
      <vt:lpstr>Continuous Integration Practices</vt:lpstr>
      <vt:lpstr>CI Sequence</vt:lpstr>
      <vt:lpstr>Extending CI Concepts to Microservices</vt:lpstr>
      <vt:lpstr>Option #1: Build All Services</vt:lpstr>
      <vt:lpstr>Option #2: Build and Test One Service at a Time</vt:lpstr>
      <vt:lpstr>Continuous Deployment</vt:lpstr>
      <vt:lpstr>Continuous Deployment</vt:lpstr>
      <vt:lpstr>PowerPoint Presentation</vt:lpstr>
      <vt:lpstr>Continuous Deployment Strategies</vt:lpstr>
      <vt:lpstr>Rolling update – Deploy without downtime</vt:lpstr>
      <vt:lpstr>Rolling update – Deploy without downtime</vt:lpstr>
      <vt:lpstr>Rolling update – Deploy without downtime</vt:lpstr>
      <vt:lpstr>Rolling update – Deploy without downtime</vt:lpstr>
      <vt:lpstr>Health Tracking – Catch deployment problems</vt:lpstr>
      <vt:lpstr>Health tracking – Catch deployment problems</vt:lpstr>
      <vt:lpstr>Health tracking – Catch deployment problems</vt:lpstr>
      <vt:lpstr>Health tracking – Catch deployment problems</vt:lpstr>
      <vt:lpstr>PowerPoint Presentation</vt:lpstr>
      <vt:lpstr>Final Thoughts on Update Strategies</vt:lpstr>
      <vt:lpstr>Using Apache Jenkins for Continuous Integration and Deployment</vt:lpstr>
      <vt:lpstr>Apache Jenkins, in PMC’s own words</vt:lpstr>
      <vt:lpstr>The Jenkins Pipeline</vt:lpstr>
      <vt:lpstr>Jenkinsfile</vt:lpstr>
      <vt:lpstr>Some Problems to Solve</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2 Overview</dc:title>
  <dc:creator>Marlon Pierce</dc:creator>
  <cp:lastModifiedBy>Marlon Pierce</cp:lastModifiedBy>
  <cp:revision>132</cp:revision>
  <dcterms:created xsi:type="dcterms:W3CDTF">2017-09-05T13:07:15Z</dcterms:created>
  <dcterms:modified xsi:type="dcterms:W3CDTF">2017-09-12T18:21:59Z</dcterms:modified>
</cp:coreProperties>
</file>